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Lst>
  <p:notesMasterIdLst>
    <p:notesMasterId r:id="rId18"/>
  </p:notesMasterIdLst>
  <p:sldIdLst>
    <p:sldId id="261" r:id="rId6"/>
    <p:sldId id="3122" r:id="rId7"/>
    <p:sldId id="657" r:id="rId8"/>
    <p:sldId id="328" r:id="rId9"/>
    <p:sldId id="329" r:id="rId10"/>
    <p:sldId id="330" r:id="rId11"/>
    <p:sldId id="332" r:id="rId12"/>
    <p:sldId id="656" r:id="rId13"/>
    <p:sldId id="1832" r:id="rId14"/>
    <p:sldId id="334" r:id="rId15"/>
    <p:sldId id="1845" r:id="rId16"/>
    <p:sldId id="283"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39" userDrawn="1">
          <p15:clr>
            <a:srgbClr val="A4A3A4"/>
          </p15:clr>
        </p15:guide>
        <p15:guide id="2" pos="385" userDrawn="1">
          <p15:clr>
            <a:srgbClr val="A4A3A4"/>
          </p15:clr>
        </p15:guide>
        <p15:guide id="3" pos="5352" userDrawn="1">
          <p15:clr>
            <a:srgbClr val="A4A3A4"/>
          </p15:clr>
        </p15:guide>
        <p15:guide id="4" orient="horz" pos="3861" userDrawn="1">
          <p15:clr>
            <a:srgbClr val="A4A3A4"/>
          </p15:clr>
        </p15:guide>
        <p15:guide id="5" orient="horz" pos="391" userDrawn="1">
          <p15:clr>
            <a:srgbClr val="A4A3A4"/>
          </p15:clr>
        </p15:guide>
        <p15:guide id="6"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7E0B9D-763D-896C-54CC-A0B0B8FBD03C}" name="Eilidh Wagstaff" initials="EW" userId="S::eilidh.wagstaff@unpri.org::d2ae22a0-8e33-4042-b1da-2219ebf9c72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k Kolmar" initials="MK" lastIdx="7" clrIdx="0">
    <p:extLst>
      <p:ext uri="{19B8F6BF-5375-455C-9EA6-DF929625EA0E}">
        <p15:presenceInfo xmlns:p15="http://schemas.microsoft.com/office/powerpoint/2012/main" userId="S::mark.kolmar@unpri.org::efe368f9-a573-487d-bcab-81b4c8a7d967" providerId="AD"/>
      </p:ext>
    </p:extLst>
  </p:cmAuthor>
  <p:cmAuthor id="2" name="Eilidh Wagstaff" initials="EW" lastIdx="1" clrIdx="1">
    <p:extLst>
      <p:ext uri="{19B8F6BF-5375-455C-9EA6-DF929625EA0E}">
        <p15:presenceInfo xmlns:p15="http://schemas.microsoft.com/office/powerpoint/2012/main" userId="S::eilidh.wagstaff@unpri.org::d2ae22a0-8e33-4042-b1da-2219ebf9c7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EB"/>
    <a:srgbClr val="FA96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265F85-7B60-2B40-B346-2F25BF728646}" v="4" dt="2022-08-15T08:14:01.1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99"/>
    <p:restoredTop sz="96236" autoAdjust="0"/>
  </p:normalViewPr>
  <p:slideViewPr>
    <p:cSldViewPr snapToGrid="0">
      <p:cViewPr varScale="1">
        <p:scale>
          <a:sx n="146" d="100"/>
          <a:sy n="146" d="100"/>
        </p:scale>
        <p:origin x="2472" y="176"/>
      </p:cViewPr>
      <p:guideLst>
        <p:guide orient="horz" pos="1139"/>
        <p:guide pos="385"/>
        <p:guide pos="5352"/>
        <p:guide orient="horz" pos="3861"/>
        <p:guide orient="horz" pos="391"/>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0A2304-4636-44C2-AD1C-867935B92636}" type="datetimeFigureOut">
              <a:rPr lang="en-GB" smtClean="0"/>
              <a:t>15/08/2022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0BC878-E406-475E-9627-C2F9B2EACC66}" type="slidenum">
              <a:rPr lang="en-GB" smtClean="0"/>
              <a:t>‹#›</a:t>
            </a:fld>
            <a:endParaRPr lang="en-GB"/>
          </a:p>
        </p:txBody>
      </p:sp>
    </p:spTree>
    <p:extLst>
      <p:ext uri="{BB962C8B-B14F-4D97-AF65-F5344CB8AC3E}">
        <p14:creationId xmlns:p14="http://schemas.microsoft.com/office/powerpoint/2010/main" val="2305964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F0BC878-E406-475E-9627-C2F9B2EACC66}" type="slidenum">
              <a:rPr lang="en-GB" smtClean="0"/>
              <a:t>2</a:t>
            </a:fld>
            <a:endParaRPr lang="en-GB"/>
          </a:p>
        </p:txBody>
      </p:sp>
    </p:spTree>
    <p:extLst>
      <p:ext uri="{BB962C8B-B14F-4D97-AF65-F5344CB8AC3E}">
        <p14:creationId xmlns:p14="http://schemas.microsoft.com/office/powerpoint/2010/main" val="883879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effectLst/>
                <a:latin typeface="Arial" panose="020B0604020202020204" pitchFamily="34" charset="0"/>
                <a:ea typeface="MS PGothic" panose="020B0600070205080204" pitchFamily="34" charset="-128"/>
                <a:cs typeface="Times New Roman" panose="02020603050405020304" pitchFamily="18" charset="0"/>
              </a:rPr>
              <a:t>(</a:t>
            </a:r>
            <a:r>
              <a:rPr lang="en-GB" sz="1200" dirty="0">
                <a:effectLst/>
                <a:latin typeface="Arial" panose="020B0604020202020204" pitchFamily="34" charset="0"/>
                <a:ea typeface="MS PGothic" panose="020B0600070205080204" pitchFamily="34" charset="-128"/>
                <a:cs typeface="Times New Roman" panose="02020603050405020304" pitchFamily="18" charset="0"/>
              </a:rPr>
              <a:t>Data for 14 out of the 468 asset owner signatories that completed PRI reporting in 2021 have been excluded from this dataset due to technical issues. The data from the 454 signatories included (97%) is unaffected.)</a:t>
            </a:r>
            <a:endParaRPr lang="en-GB" dirty="0"/>
          </a:p>
          <a:p>
            <a:endParaRPr lang="en-GB" dirty="0"/>
          </a:p>
        </p:txBody>
      </p:sp>
      <p:sp>
        <p:nvSpPr>
          <p:cNvPr id="4" name="Slide Number Placeholder 3"/>
          <p:cNvSpPr>
            <a:spLocks noGrp="1"/>
          </p:cNvSpPr>
          <p:nvPr>
            <p:ph type="sldNum" sz="quarter" idx="5"/>
          </p:nvPr>
        </p:nvSpPr>
        <p:spPr/>
        <p:txBody>
          <a:bodyPr/>
          <a:lstStyle/>
          <a:p>
            <a:fld id="{7F0BC878-E406-475E-9627-C2F9B2EACC66}" type="slidenum">
              <a:rPr lang="en-GB" smtClean="0"/>
              <a:t>3</a:t>
            </a:fld>
            <a:endParaRPr lang="en-GB"/>
          </a:p>
        </p:txBody>
      </p:sp>
    </p:spTree>
    <p:extLst>
      <p:ext uri="{BB962C8B-B14F-4D97-AF65-F5344CB8AC3E}">
        <p14:creationId xmlns:p14="http://schemas.microsoft.com/office/powerpoint/2010/main" val="3353244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D1C7FB31-0C7B-4DF9-A9BC-6BD9C278B254}" type="slidenum">
              <a:rPr kumimoji="0" lang="en-US" sz="800" b="0" i="0" u="none" strike="noStrike" kern="1200" cap="none" spc="0" normalizeH="0" baseline="0" noProof="0" smtClean="0">
                <a:ln>
                  <a:noFill/>
                </a:ln>
                <a:solidFill>
                  <a:srgbClr val="313232"/>
                </a:solidFill>
                <a:effectLst/>
                <a:uLnTx/>
                <a:uFillTx/>
                <a:latin typeface="Arial" charset="0"/>
                <a:ea typeface="ＭＳ Ｐゴシック" pitchFamily="108"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sz="800" b="0" i="0" u="none" strike="noStrike" kern="1200" cap="none" spc="0" normalizeH="0" baseline="0" noProof="0">
              <a:ln>
                <a:noFill/>
              </a:ln>
              <a:solidFill>
                <a:srgbClr val="313232"/>
              </a:solidFill>
              <a:effectLst/>
              <a:uLnTx/>
              <a:uFillTx/>
              <a:latin typeface="Arial" charset="0"/>
              <a:ea typeface="ＭＳ Ｐゴシック" pitchFamily="108" charset="-128"/>
              <a:cs typeface="+mn-cs"/>
            </a:endParaRPr>
          </a:p>
        </p:txBody>
      </p:sp>
    </p:spTree>
    <p:extLst>
      <p:ext uri="{BB962C8B-B14F-4D97-AF65-F5344CB8AC3E}">
        <p14:creationId xmlns:p14="http://schemas.microsoft.com/office/powerpoint/2010/main" val="5509867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linkedin.com/company/262774?trk=tyah&amp;trkInfo=tas:principles%20for%20r,idx:1-1-1" TargetMode="External"/><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hyperlink" Target="https://twitter.com/Pri_news" TargetMode="Externa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 content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20486" y="653142"/>
            <a:ext cx="7862206" cy="505506"/>
          </a:xfrm>
          <a:prstGeom prst="rect">
            <a:avLst/>
          </a:prstGeom>
          <a:noFill/>
        </p:spPr>
        <p:txBody>
          <a:bodyPr anchor="b">
            <a:noAutofit/>
          </a:bodyPr>
          <a:lstStyle>
            <a:lvl1pPr marL="0" indent="0" algn="l">
              <a:defRPr sz="2000" b="1">
                <a:solidFill>
                  <a:srgbClr val="00AFF0"/>
                </a:solidFill>
                <a:latin typeface="+mn-lt"/>
              </a:defRPr>
            </a:lvl1pPr>
          </a:lstStyle>
          <a:p>
            <a:r>
              <a:rPr lang="en-US"/>
              <a:t>Type title here</a:t>
            </a:r>
            <a:endParaRPr lang="en-GB"/>
          </a:p>
        </p:txBody>
      </p:sp>
      <p:sp>
        <p:nvSpPr>
          <p:cNvPr id="8" name="Subtitle 2"/>
          <p:cNvSpPr>
            <a:spLocks noGrp="1"/>
          </p:cNvSpPr>
          <p:nvPr>
            <p:ph type="subTitle" idx="1" hasCustomPrompt="1"/>
          </p:nvPr>
        </p:nvSpPr>
        <p:spPr>
          <a:xfrm>
            <a:off x="620486" y="1208539"/>
            <a:ext cx="7862206" cy="424315"/>
          </a:xfrm>
          <a:prstGeom prst="rect">
            <a:avLst/>
          </a:prstGeom>
        </p:spPr>
        <p:txBody>
          <a:bodyPr>
            <a:noAutofit/>
          </a:bodyPr>
          <a:lstStyle>
            <a:lvl1pPr marL="0" indent="0" algn="l">
              <a:buNone/>
              <a:defRPr sz="1200">
                <a:solidFill>
                  <a:srgbClr val="0050A0"/>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Type subtitle here</a:t>
            </a:r>
            <a:endParaRPr lang="en-GB"/>
          </a:p>
        </p:txBody>
      </p:sp>
      <p:sp>
        <p:nvSpPr>
          <p:cNvPr id="9" name="Text Placeholder 2"/>
          <p:cNvSpPr>
            <a:spLocks noGrp="1"/>
          </p:cNvSpPr>
          <p:nvPr>
            <p:ph idx="12" hasCustomPrompt="1"/>
          </p:nvPr>
        </p:nvSpPr>
        <p:spPr>
          <a:xfrm>
            <a:off x="620485" y="1825625"/>
            <a:ext cx="7862207" cy="4335509"/>
          </a:xfrm>
          <a:prstGeom prst="rect">
            <a:avLst/>
          </a:prstGeom>
        </p:spPr>
        <p:txBody>
          <a:bodyPr vert="horz" lIns="91440" tIns="45720" rIns="91440" bIns="45720" rtlCol="0">
            <a:noAutofit/>
          </a:bodyPr>
          <a:lstStyle>
            <a:lvl1pPr marL="285750" indent="-285750">
              <a:buClr>
                <a:srgbClr val="00AFF0"/>
              </a:buClr>
              <a:buFont typeface="Wingdings" panose="05000000000000000000" pitchFamily="2" charset="2"/>
              <a:buChar char="§"/>
              <a:defRPr sz="1500">
                <a:solidFill>
                  <a:schemeClr val="tx1"/>
                </a:solidFill>
                <a:latin typeface="Arial" panose="020B0604020202020204" pitchFamily="34" charset="0"/>
                <a:cs typeface="Arial" panose="020B0604020202020204" pitchFamily="34" charset="0"/>
              </a:defRPr>
            </a:lvl1pPr>
            <a:lvl2pPr marL="742950" indent="-285750">
              <a:buClr>
                <a:srgbClr val="00AFF0"/>
              </a:buClr>
              <a:buFont typeface="Wingdings" panose="05000000000000000000" pitchFamily="2" charset="2"/>
              <a:buChar char="§"/>
              <a:defRPr sz="1500">
                <a:solidFill>
                  <a:schemeClr val="tx1"/>
                </a:solidFill>
                <a:latin typeface="Arial" panose="020B0604020202020204" pitchFamily="34" charset="0"/>
                <a:cs typeface="Arial" panose="020B0604020202020204" pitchFamily="34" charset="0"/>
              </a:defRPr>
            </a:lvl2pPr>
            <a:lvl3pPr marL="1200150" indent="-285750">
              <a:buClr>
                <a:srgbClr val="00AFF0"/>
              </a:buClr>
              <a:buFont typeface="Wingdings" panose="05000000000000000000" pitchFamily="2" charset="2"/>
              <a:buChar char="§"/>
              <a:defRPr sz="1200">
                <a:solidFill>
                  <a:schemeClr val="tx1"/>
                </a:solidFill>
                <a:latin typeface="Arial" panose="020B0604020202020204" pitchFamily="34" charset="0"/>
                <a:cs typeface="Arial" panose="020B0604020202020204" pitchFamily="34" charset="0"/>
              </a:defRPr>
            </a:lvl3pPr>
            <a:lvl4pPr marL="1657350" indent="-285750">
              <a:buClr>
                <a:srgbClr val="00AFF0"/>
              </a:buClr>
              <a:buFont typeface="Wingdings" panose="05000000000000000000" pitchFamily="2" charset="2"/>
              <a:buChar char="§"/>
              <a:defRPr sz="1000">
                <a:solidFill>
                  <a:schemeClr val="tx1"/>
                </a:solidFill>
                <a:latin typeface="Arial" panose="020B0604020202020204" pitchFamily="34" charset="0"/>
                <a:cs typeface="Arial" panose="020B0604020202020204" pitchFamily="34" charset="0"/>
              </a:defRPr>
            </a:lvl4pPr>
            <a:lvl5pPr marL="2114550" indent="-285750">
              <a:buClr>
                <a:srgbClr val="00AFF0"/>
              </a:buClr>
              <a:buFont typeface="Wingdings" panose="05000000000000000000" pitchFamily="2" charset="2"/>
              <a:buChar char="§"/>
              <a:defRPr sz="800">
                <a:solidFill>
                  <a:schemeClr val="tx1"/>
                </a:solidFill>
                <a:latin typeface="Arial" panose="020B0604020202020204" pitchFamily="34" charset="0"/>
                <a:cs typeface="Arial" panose="020B0604020202020204" pitchFamily="34" charset="0"/>
              </a:defRPr>
            </a:lvl5pPr>
          </a:lstStyle>
          <a:p>
            <a:pPr lvl="0"/>
            <a:r>
              <a:rPr lang="en-US"/>
              <a:t>Content here</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0" name="Straight Connector 9"/>
          <p:cNvCxnSpPr/>
          <p:nvPr userDrawn="1"/>
        </p:nvCxnSpPr>
        <p:spPr>
          <a:xfrm>
            <a:off x="0" y="6251510"/>
            <a:ext cx="9144000" cy="0"/>
          </a:xfrm>
          <a:prstGeom prst="line">
            <a:avLst/>
          </a:prstGeom>
          <a:ln>
            <a:solidFill>
              <a:srgbClr val="00AFF0"/>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1758B8B9-B4A9-4F7E-8623-AA033B1F5D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0485" y="6382707"/>
            <a:ext cx="1136001" cy="399704"/>
          </a:xfrm>
          <a:prstGeom prst="rect">
            <a:avLst/>
          </a:prstGeom>
        </p:spPr>
      </p:pic>
      <p:sp>
        <p:nvSpPr>
          <p:cNvPr id="14" name="Slide Number Placeholder 5">
            <a:extLst>
              <a:ext uri="{FF2B5EF4-FFF2-40B4-BE49-F238E27FC236}">
                <a16:creationId xmlns:a16="http://schemas.microsoft.com/office/drawing/2014/main" id="{F9A40FF0-0DCF-494A-8CB3-295F0ADEF103}"/>
              </a:ext>
            </a:extLst>
          </p:cNvPr>
          <p:cNvSpPr>
            <a:spLocks noGrp="1"/>
          </p:cNvSpPr>
          <p:nvPr>
            <p:ph type="sldNum" sz="quarter" idx="4"/>
          </p:nvPr>
        </p:nvSpPr>
        <p:spPr>
          <a:xfrm>
            <a:off x="7914075" y="6481938"/>
            <a:ext cx="568617" cy="201242"/>
          </a:xfrm>
          <a:prstGeom prst="rect">
            <a:avLst/>
          </a:prstGeom>
          <a:solidFill>
            <a:srgbClr val="00AFF0"/>
          </a:solidFill>
        </p:spPr>
        <p:txBody>
          <a:bodyPr vert="horz" lIns="91440" tIns="45720" rIns="91440" bIns="45720" rtlCol="0" anchor="ctr"/>
          <a:lstStyle>
            <a:lvl1pPr algn="r">
              <a:defRPr sz="900" b="1">
                <a:solidFill>
                  <a:schemeClr val="bg1"/>
                </a:solidFill>
                <a:latin typeface="Arial" panose="020B0604020202020204" pitchFamily="34" charset="0"/>
                <a:cs typeface="Arial" panose="020B0604020202020204" pitchFamily="34" charset="0"/>
              </a:defRPr>
            </a:lvl1pPr>
          </a:lstStyle>
          <a:p>
            <a:fld id="{AB3D6D62-770D-4A03-AB63-5CBA935EDD21}" type="slidenum">
              <a:rPr lang="en-GB" smtClean="0"/>
              <a:pPr/>
              <a:t>‹#›</a:t>
            </a:fld>
            <a:endParaRPr lang="en-GB"/>
          </a:p>
        </p:txBody>
      </p:sp>
    </p:spTree>
    <p:extLst>
      <p:ext uri="{BB962C8B-B14F-4D97-AF65-F5344CB8AC3E}">
        <p14:creationId xmlns:p14="http://schemas.microsoft.com/office/powerpoint/2010/main" val="1292459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9824" b="12291"/>
          <a:stretch/>
        </p:blipFill>
        <p:spPr>
          <a:xfrm>
            <a:off x="365419" y="0"/>
            <a:ext cx="8418015" cy="2618013"/>
          </a:xfrm>
          <a:prstGeom prst="rect">
            <a:avLst/>
          </a:prstGeom>
        </p:spPr>
      </p:pic>
      <p:sp>
        <p:nvSpPr>
          <p:cNvPr id="9" name="Rectangle 16"/>
          <p:cNvSpPr>
            <a:spLocks noGrp="1" noChangeArrowheads="1"/>
          </p:cNvSpPr>
          <p:nvPr>
            <p:ph type="ctrTitle" hasCustomPrompt="1"/>
          </p:nvPr>
        </p:nvSpPr>
        <p:spPr>
          <a:xfrm>
            <a:off x="366714" y="2743068"/>
            <a:ext cx="8410575" cy="822325"/>
          </a:xfrm>
          <a:prstGeom prst="rect">
            <a:avLst/>
          </a:prstGeom>
          <a:noFill/>
        </p:spPr>
        <p:txBody>
          <a:bodyPr lIns="0" tIns="0" rIns="0" bIns="0"/>
          <a:lstStyle>
            <a:lvl1pPr>
              <a:lnSpc>
                <a:spcPct val="90000"/>
              </a:lnSpc>
              <a:defRPr sz="2800" b="1" baseline="0">
                <a:solidFill>
                  <a:schemeClr val="tx1"/>
                </a:solidFill>
              </a:defRPr>
            </a:lvl1pPr>
          </a:lstStyle>
          <a:p>
            <a:r>
              <a:rPr lang="en-US"/>
              <a:t>Data Ribbon Section Divider: title copy 28 </a:t>
            </a:r>
            <a:r>
              <a:rPr lang="en-US" err="1"/>
              <a:t>pt</a:t>
            </a:r>
            <a:r>
              <a:rPr lang="en-US"/>
              <a:t> Arial Bold, 0.9 line spacing.</a:t>
            </a:r>
          </a:p>
        </p:txBody>
      </p:sp>
      <p:sp>
        <p:nvSpPr>
          <p:cNvPr id="7" name="Rectangle 17"/>
          <p:cNvSpPr>
            <a:spLocks noGrp="1" noChangeArrowheads="1"/>
          </p:cNvSpPr>
          <p:nvPr>
            <p:ph type="subTitle" idx="1" hasCustomPrompt="1"/>
          </p:nvPr>
        </p:nvSpPr>
        <p:spPr>
          <a:xfrm>
            <a:off x="366803" y="3809868"/>
            <a:ext cx="8402378" cy="1738938"/>
          </a:xfrm>
          <a:prstGeom prst="rect">
            <a:avLst/>
          </a:prstGeom>
        </p:spPr>
        <p:txBody>
          <a:bodyPr wrap="square" lIns="0" tIns="0" rIns="0" bIns="0">
            <a:spAutoFit/>
          </a:bodyPr>
          <a:lstStyle>
            <a:lvl1pPr marL="228600" marR="0" indent="-228600" algn="l" defTabSz="914400" rtl="0" eaLnBrk="1" fontAlgn="base" latinLnBrk="0" hangingPunct="1">
              <a:lnSpc>
                <a:spcPct val="100000"/>
              </a:lnSpc>
              <a:spcBef>
                <a:spcPts val="600"/>
              </a:spcBef>
              <a:spcAft>
                <a:spcPct val="0"/>
              </a:spcAft>
              <a:buClr>
                <a:schemeClr val="tx1"/>
              </a:buClr>
              <a:buSzTx/>
              <a:buFont typeface="Wingdings" pitchFamily="2" charset="2"/>
              <a:buChar char="§"/>
              <a:tabLst/>
              <a:defRPr sz="1800" baseline="0"/>
            </a:lvl1pPr>
          </a:lstStyle>
          <a:p>
            <a:r>
              <a:rPr lang="en-US">
                <a:solidFill>
                  <a:schemeClr val="tx1"/>
                </a:solidFill>
              </a:rPr>
              <a:t>Subtitle </a:t>
            </a:r>
            <a:r>
              <a:rPr lang="en-US"/>
              <a:t>is 18 </a:t>
            </a:r>
            <a:r>
              <a:rPr lang="en-US" err="1"/>
              <a:t>pt</a:t>
            </a:r>
            <a:r>
              <a:rPr lang="en-US"/>
              <a:t> Arial, line spacing single</a:t>
            </a:r>
            <a:br>
              <a:rPr lang="en-US"/>
            </a:br>
            <a:r>
              <a:rPr lang="en-US"/>
              <a:t>Edit the Section Divider slide to change the image on the section divider: Go to the View tab and click on Slide Master; Click on Section Divider layout; right-click on the picture, select “Change Picture” from the drop down menu. Select image from data ribbon library.</a:t>
            </a:r>
          </a:p>
          <a:p>
            <a:endParaRPr lang="en-US">
              <a:solidFill>
                <a:schemeClr val="tx1"/>
              </a:solidFill>
            </a:endParaRPr>
          </a:p>
        </p:txBody>
      </p:sp>
    </p:spTree>
    <p:extLst>
      <p:ext uri="{BB962C8B-B14F-4D97-AF65-F5344CB8AC3E}">
        <p14:creationId xmlns:p14="http://schemas.microsoft.com/office/powerpoint/2010/main" val="3164530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Section Divider">
    <p:bg>
      <p:bgPr>
        <a:solidFill>
          <a:schemeClr val="bg1"/>
        </a:solidFill>
        <a:effectLst/>
      </p:bgPr>
    </p:bg>
    <p:spTree>
      <p:nvGrpSpPr>
        <p:cNvPr id="1" name=""/>
        <p:cNvGrpSpPr/>
        <p:nvPr/>
      </p:nvGrpSpPr>
      <p:grpSpPr>
        <a:xfrm>
          <a:off x="0" y="0"/>
          <a:ext cx="0" cy="0"/>
          <a:chOff x="0" y="0"/>
          <a:chExt cx="0" cy="0"/>
        </a:xfrm>
      </p:grpSpPr>
      <p:sp>
        <p:nvSpPr>
          <p:cNvPr id="9" name="Rectangle 16"/>
          <p:cNvSpPr>
            <a:spLocks noGrp="1" noChangeArrowheads="1"/>
          </p:cNvSpPr>
          <p:nvPr>
            <p:ph type="ctrTitle" hasCustomPrompt="1"/>
          </p:nvPr>
        </p:nvSpPr>
        <p:spPr>
          <a:xfrm>
            <a:off x="366714" y="2743068"/>
            <a:ext cx="8410575" cy="822325"/>
          </a:xfrm>
          <a:prstGeom prst="rect">
            <a:avLst/>
          </a:prstGeom>
          <a:noFill/>
        </p:spPr>
        <p:txBody>
          <a:bodyPr lIns="0" tIns="0" rIns="0" bIns="0"/>
          <a:lstStyle>
            <a:lvl1pPr>
              <a:lnSpc>
                <a:spcPct val="90000"/>
              </a:lnSpc>
              <a:defRPr sz="2800" b="1" baseline="0">
                <a:solidFill>
                  <a:schemeClr val="tx1"/>
                </a:solidFill>
              </a:defRPr>
            </a:lvl1pPr>
          </a:lstStyle>
          <a:p>
            <a:r>
              <a:rPr lang="en-US"/>
              <a:t>Sub–Section Divider: title copy 28 </a:t>
            </a:r>
            <a:r>
              <a:rPr lang="en-US" err="1"/>
              <a:t>pt</a:t>
            </a:r>
            <a:r>
              <a:rPr lang="en-US"/>
              <a:t> Arial Bold, 0.9 line spacing, no image</a:t>
            </a:r>
          </a:p>
        </p:txBody>
      </p:sp>
      <p:sp>
        <p:nvSpPr>
          <p:cNvPr id="7" name="Rectangle 17"/>
          <p:cNvSpPr>
            <a:spLocks noGrp="1" noChangeArrowheads="1"/>
          </p:cNvSpPr>
          <p:nvPr>
            <p:ph type="subTitle" idx="1" hasCustomPrompt="1"/>
          </p:nvPr>
        </p:nvSpPr>
        <p:spPr>
          <a:xfrm>
            <a:off x="366803" y="3809870"/>
            <a:ext cx="8402378" cy="276999"/>
          </a:xfrm>
          <a:prstGeom prst="rect">
            <a:avLst/>
          </a:prstGeom>
        </p:spPr>
        <p:txBody>
          <a:bodyPr wrap="square" lIns="0" tIns="0" rIns="0" bIns="0">
            <a:spAutoFit/>
          </a:bodyPr>
          <a:lstStyle>
            <a:lvl1pPr marL="228600" marR="0" indent="-228600" algn="l" defTabSz="914400" rtl="0" eaLnBrk="1" fontAlgn="base" latinLnBrk="0" hangingPunct="1">
              <a:lnSpc>
                <a:spcPct val="100000"/>
              </a:lnSpc>
              <a:spcBef>
                <a:spcPts val="600"/>
              </a:spcBef>
              <a:spcAft>
                <a:spcPct val="0"/>
              </a:spcAft>
              <a:buClr>
                <a:schemeClr val="tx1"/>
              </a:buClr>
              <a:buSzTx/>
              <a:buFont typeface="Wingdings" pitchFamily="2" charset="2"/>
              <a:buChar char="§"/>
              <a:tabLst/>
              <a:defRPr sz="1800" baseline="0"/>
            </a:lvl1pPr>
          </a:lstStyle>
          <a:p>
            <a:r>
              <a:rPr lang="en-US">
                <a:solidFill>
                  <a:schemeClr val="tx1"/>
                </a:solidFill>
              </a:rPr>
              <a:t>Subtitle </a:t>
            </a:r>
            <a:r>
              <a:rPr lang="en-US"/>
              <a:t>is 18 </a:t>
            </a:r>
            <a:r>
              <a:rPr lang="en-US" err="1"/>
              <a:t>pt</a:t>
            </a:r>
            <a:r>
              <a:rPr lang="en-US"/>
              <a:t> Arial, line spacing single</a:t>
            </a:r>
            <a:endParaRPr lang="en-US">
              <a:solidFill>
                <a:schemeClr val="tx1"/>
              </a:solidFill>
            </a:endParaRPr>
          </a:p>
        </p:txBody>
      </p:sp>
      <p:sp>
        <p:nvSpPr>
          <p:cNvPr id="2" name="Rectangle 1"/>
          <p:cNvSpPr/>
          <p:nvPr userDrawn="1"/>
        </p:nvSpPr>
        <p:spPr bwMode="white">
          <a:xfrm>
            <a:off x="366714" y="830318"/>
            <a:ext cx="8410575" cy="168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08" charset="-128"/>
            </a:endParaRPr>
          </a:p>
        </p:txBody>
      </p:sp>
    </p:spTree>
    <p:extLst>
      <p:ext uri="{BB962C8B-B14F-4D97-AF65-F5344CB8AC3E}">
        <p14:creationId xmlns:p14="http://schemas.microsoft.com/office/powerpoint/2010/main" val="204019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None/>
              <a:tabLst>
                <a:tab pos="1828800" algn="l"/>
              </a:tabLst>
              <a:defRPr/>
            </a:lvl1pPr>
            <a:lvl2pPr marL="0" indent="0">
              <a:buNone/>
              <a:tabLst>
                <a:tab pos="1828800" algn="l"/>
              </a:tabLst>
              <a:defRPr>
                <a:solidFill>
                  <a:schemeClr val="bg1">
                    <a:lumMod val="50000"/>
                  </a:schemeClr>
                </a:solidFill>
              </a:defRPr>
            </a:lvl2pPr>
            <a:lvl3pPr marL="2057400" indent="-228600">
              <a:buFont typeface="Wingdings" panose="05000000000000000000" pitchFamily="2" charset="2"/>
              <a:buChar char="§"/>
              <a:defRPr/>
            </a:lvl3pPr>
            <a:lvl4pPr marL="2057400" indent="-228600">
              <a:buClr>
                <a:schemeClr val="bg1">
                  <a:lumMod val="50000"/>
                </a:schemeClr>
              </a:buClr>
              <a:buFont typeface="Wingdings" panose="05000000000000000000" pitchFamily="2" charset="2"/>
              <a:buChar char="§"/>
              <a:defRPr>
                <a:solidFill>
                  <a:schemeClr val="bg1">
                    <a:lumMod val="50000"/>
                  </a:schemeClr>
                </a:solidFill>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517466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7981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a:xfrm>
            <a:off x="366714" y="304800"/>
            <a:ext cx="8410575" cy="217715"/>
          </a:xfrm>
        </p:spPr>
        <p:txBody>
          <a:bodyPr/>
          <a:lstStyle/>
          <a:p>
            <a:r>
              <a:rPr lang="en-US"/>
              <a:t>Click to edit Master title style</a:t>
            </a:r>
          </a:p>
        </p:txBody>
      </p:sp>
      <p:sp>
        <p:nvSpPr>
          <p:cNvPr id="8" name="Text Placeholder 7"/>
          <p:cNvSpPr>
            <a:spLocks noGrp="1"/>
          </p:cNvSpPr>
          <p:nvPr>
            <p:ph type="body" sz="quarter" idx="13"/>
          </p:nvPr>
        </p:nvSpPr>
        <p:spPr>
          <a:xfrm>
            <a:off x="366714" y="561976"/>
            <a:ext cx="8410575" cy="219075"/>
          </a:xfrm>
        </p:spPr>
        <p:txBody>
          <a:bodyPr/>
          <a:lstStyle>
            <a:lvl1pPr>
              <a:buNone/>
              <a:defRPr sz="1600">
                <a:solidFill>
                  <a:schemeClr val="tx2"/>
                </a:solidFill>
              </a:defRPr>
            </a:lvl1pPr>
          </a:lstStyle>
          <a:p>
            <a:pPr lvl="0"/>
            <a:r>
              <a:rPr lang="en-US"/>
              <a:t>Edit Master text styles</a:t>
            </a:r>
          </a:p>
        </p:txBody>
      </p:sp>
      <p:sp>
        <p:nvSpPr>
          <p:cNvPr id="5" name="Text Placeholder 4"/>
          <p:cNvSpPr>
            <a:spLocks noGrp="1"/>
          </p:cNvSpPr>
          <p:nvPr>
            <p:ph type="body" sz="quarter" idx="14"/>
          </p:nvPr>
        </p:nvSpPr>
        <p:spPr>
          <a:xfrm>
            <a:off x="366714" y="1144589"/>
            <a:ext cx="8410575" cy="47831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57983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DRAFT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6" name="TextBox 5"/>
          <p:cNvSpPr txBox="1"/>
          <p:nvPr userDrawn="1"/>
        </p:nvSpPr>
        <p:spPr>
          <a:xfrm rot="20147015">
            <a:off x="1042618" y="1988678"/>
            <a:ext cx="6717389" cy="2646878"/>
          </a:xfrm>
          <a:prstGeom prst="rect">
            <a:avLst/>
          </a:prstGeom>
          <a:noFill/>
        </p:spPr>
        <p:txBody>
          <a:bodyPr wrap="square" rtlCol="0">
            <a:spAutoFit/>
          </a:bodyPr>
          <a:lstStyle/>
          <a:p>
            <a:pPr algn="ctr"/>
            <a:r>
              <a:rPr lang="en-US" sz="16600" b="1">
                <a:solidFill>
                  <a:srgbClr val="C9CAC8"/>
                </a:solidFill>
              </a:rPr>
              <a:t>Draft</a:t>
            </a:r>
            <a:endParaRPr lang="en-US" sz="1800" b="1">
              <a:solidFill>
                <a:srgbClr val="C9CAC8"/>
              </a:solidFill>
            </a:endParaRPr>
          </a:p>
        </p:txBody>
      </p:sp>
    </p:spTree>
    <p:extLst>
      <p:ext uri="{BB962C8B-B14F-4D97-AF65-F5344CB8AC3E}">
        <p14:creationId xmlns:p14="http://schemas.microsoft.com/office/powerpoint/2010/main" val="2172784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header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66714" y="1144589"/>
            <a:ext cx="8410575" cy="4951412"/>
          </a:xfrm>
        </p:spPr>
        <p:txBody>
          <a:bodyPr/>
          <a:lstStyle>
            <a:lvl1pPr marL="0" indent="0">
              <a:buNone/>
              <a:defRPr sz="1800" b="0"/>
            </a:lvl1pPr>
            <a:lvl2pPr marL="0" indent="0">
              <a:spcAft>
                <a:spcPts val="400"/>
              </a:spcAft>
              <a:buNone/>
              <a:defRPr/>
            </a:lvl2pPr>
            <a:lvl3pPr marL="228600" indent="-228600">
              <a:buFont typeface="Wingdings" panose="05000000000000000000" pitchFamily="2" charset="2"/>
              <a:buChar char="§"/>
              <a:defRPr/>
            </a:lvl3pPr>
            <a:lvl4pPr marL="571500" indent="-225425">
              <a:buFont typeface="Arial" panose="020B0604020202020204" pitchFamily="34" charset="0"/>
              <a:buChar char="–"/>
              <a:defRPr/>
            </a:lvl4pPr>
            <a:lvl5pPr marL="917575" indent="-231775">
              <a:buFont typeface="Arial" panose="020B0604020202020204" pitchFamily="34" charset="0"/>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1293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header and Chart or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66714" y="1144588"/>
            <a:ext cx="8410575" cy="375827"/>
          </a:xfrm>
        </p:spPr>
        <p:txBody>
          <a:bodyPr/>
          <a:lstStyle>
            <a:lvl1pPr marL="0" indent="0">
              <a:buNone/>
              <a:defRPr sz="1800" b="0"/>
            </a:lvl1pPr>
            <a:lvl2pPr marL="0" indent="0">
              <a:spcAft>
                <a:spcPts val="400"/>
              </a:spcAft>
              <a:buNone/>
              <a:defRPr/>
            </a:lvl2pPr>
            <a:lvl3pPr marL="228600" indent="-228600">
              <a:buFont typeface="Wingdings" panose="05000000000000000000" pitchFamily="2" charset="2"/>
              <a:buChar char="§"/>
              <a:defRPr/>
            </a:lvl3pPr>
            <a:lvl4pPr marL="571500" indent="-225425">
              <a:buFont typeface="Arial" panose="020B0604020202020204" pitchFamily="34" charset="0"/>
              <a:buChar char="–"/>
              <a:defRPr/>
            </a:lvl4pPr>
            <a:lvl5pPr marL="917575" indent="-231775">
              <a:buFont typeface="Arial" panose="020B0604020202020204" pitchFamily="34" charset="0"/>
              <a:buChar char="•"/>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40955587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1136" y="1144589"/>
            <a:ext cx="4038600" cy="49514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62136" y="1144589"/>
            <a:ext cx="4038600" cy="49514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18754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ft Conten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1136" y="1144589"/>
            <a:ext cx="4038600" cy="49514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9193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 content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20486" y="653142"/>
            <a:ext cx="7862206" cy="505506"/>
          </a:xfrm>
          <a:prstGeom prst="rect">
            <a:avLst/>
          </a:prstGeom>
          <a:noFill/>
        </p:spPr>
        <p:txBody>
          <a:bodyPr anchor="b">
            <a:noAutofit/>
          </a:bodyPr>
          <a:lstStyle>
            <a:lvl1pPr marL="0" indent="0" algn="l">
              <a:defRPr sz="2000" b="1">
                <a:solidFill>
                  <a:srgbClr val="00AFF0"/>
                </a:solidFill>
                <a:latin typeface="+mn-lt"/>
              </a:defRPr>
            </a:lvl1pPr>
          </a:lstStyle>
          <a:p>
            <a:r>
              <a:rPr lang="en-US"/>
              <a:t>Type title here</a:t>
            </a:r>
            <a:endParaRPr lang="en-GB"/>
          </a:p>
        </p:txBody>
      </p:sp>
      <p:sp>
        <p:nvSpPr>
          <p:cNvPr id="8" name="Subtitle 2"/>
          <p:cNvSpPr>
            <a:spLocks noGrp="1"/>
          </p:cNvSpPr>
          <p:nvPr>
            <p:ph type="subTitle" idx="1" hasCustomPrompt="1"/>
          </p:nvPr>
        </p:nvSpPr>
        <p:spPr>
          <a:xfrm>
            <a:off x="620486" y="1208539"/>
            <a:ext cx="7862206" cy="424315"/>
          </a:xfrm>
          <a:prstGeom prst="rect">
            <a:avLst/>
          </a:prstGeom>
        </p:spPr>
        <p:txBody>
          <a:bodyPr>
            <a:noAutofit/>
          </a:bodyPr>
          <a:lstStyle>
            <a:lvl1pPr marL="0" indent="0" algn="l">
              <a:buNone/>
              <a:defRPr sz="1200">
                <a:solidFill>
                  <a:srgbClr val="0050A0"/>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Type subtitle here</a:t>
            </a:r>
            <a:endParaRPr lang="en-GB"/>
          </a:p>
        </p:txBody>
      </p:sp>
      <p:sp>
        <p:nvSpPr>
          <p:cNvPr id="9" name="Text Placeholder 2"/>
          <p:cNvSpPr>
            <a:spLocks noGrp="1"/>
          </p:cNvSpPr>
          <p:nvPr>
            <p:ph idx="12" hasCustomPrompt="1"/>
          </p:nvPr>
        </p:nvSpPr>
        <p:spPr>
          <a:xfrm>
            <a:off x="620485" y="1825625"/>
            <a:ext cx="4359729" cy="4335509"/>
          </a:xfrm>
          <a:prstGeom prst="rect">
            <a:avLst/>
          </a:prstGeom>
        </p:spPr>
        <p:txBody>
          <a:bodyPr vert="horz" lIns="91440" tIns="45720" rIns="91440" bIns="45720" rtlCol="0">
            <a:noAutofit/>
          </a:bodyPr>
          <a:lstStyle>
            <a:lvl1pPr marL="285750" indent="-285750">
              <a:buClr>
                <a:srgbClr val="00AFF0"/>
              </a:buClr>
              <a:buFont typeface="Wingdings" panose="05000000000000000000" pitchFamily="2" charset="2"/>
              <a:buChar char="§"/>
              <a:defRPr sz="1500">
                <a:solidFill>
                  <a:schemeClr val="tx1"/>
                </a:solidFill>
                <a:latin typeface="Arial" panose="020B0604020202020204" pitchFamily="34" charset="0"/>
                <a:cs typeface="Arial" panose="020B0604020202020204" pitchFamily="34" charset="0"/>
              </a:defRPr>
            </a:lvl1pPr>
            <a:lvl2pPr marL="742950" indent="-285750">
              <a:buClr>
                <a:srgbClr val="00AFF0"/>
              </a:buClr>
              <a:buFont typeface="Wingdings" panose="05000000000000000000" pitchFamily="2" charset="2"/>
              <a:buChar char="§"/>
              <a:defRPr sz="1500">
                <a:solidFill>
                  <a:schemeClr val="tx1"/>
                </a:solidFill>
                <a:latin typeface="Arial" panose="020B0604020202020204" pitchFamily="34" charset="0"/>
                <a:cs typeface="Arial" panose="020B0604020202020204" pitchFamily="34" charset="0"/>
              </a:defRPr>
            </a:lvl2pPr>
            <a:lvl3pPr marL="1200150" indent="-285750">
              <a:buClr>
                <a:srgbClr val="00AFF0"/>
              </a:buClr>
              <a:buFont typeface="Wingdings" panose="05000000000000000000" pitchFamily="2" charset="2"/>
              <a:buChar char="§"/>
              <a:defRPr sz="1200">
                <a:solidFill>
                  <a:schemeClr val="tx1"/>
                </a:solidFill>
                <a:latin typeface="Arial" panose="020B0604020202020204" pitchFamily="34" charset="0"/>
                <a:cs typeface="Arial" panose="020B0604020202020204" pitchFamily="34" charset="0"/>
              </a:defRPr>
            </a:lvl3pPr>
            <a:lvl4pPr marL="1657350" indent="-285750">
              <a:buClr>
                <a:srgbClr val="00AFF0"/>
              </a:buClr>
              <a:buFont typeface="Wingdings" panose="05000000000000000000" pitchFamily="2" charset="2"/>
              <a:buChar char="§"/>
              <a:defRPr sz="1000">
                <a:solidFill>
                  <a:schemeClr val="tx1"/>
                </a:solidFill>
                <a:latin typeface="Arial" panose="020B0604020202020204" pitchFamily="34" charset="0"/>
                <a:cs typeface="Arial" panose="020B0604020202020204" pitchFamily="34" charset="0"/>
              </a:defRPr>
            </a:lvl4pPr>
            <a:lvl5pPr marL="2114550" indent="-285750">
              <a:buClr>
                <a:srgbClr val="00AFF0"/>
              </a:buClr>
              <a:buFont typeface="Wingdings" panose="05000000000000000000" pitchFamily="2" charset="2"/>
              <a:buChar char="§"/>
              <a:defRPr sz="800">
                <a:solidFill>
                  <a:schemeClr val="tx1"/>
                </a:solidFill>
                <a:latin typeface="Arial" panose="020B0604020202020204" pitchFamily="34" charset="0"/>
                <a:cs typeface="Arial" panose="020B0604020202020204" pitchFamily="34" charset="0"/>
              </a:defRPr>
            </a:lvl5pPr>
          </a:lstStyle>
          <a:p>
            <a:pPr lvl="0"/>
            <a:r>
              <a:rPr lang="en-US"/>
              <a:t>Text here</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0" name="Straight Connector 9"/>
          <p:cNvCxnSpPr/>
          <p:nvPr userDrawn="1"/>
        </p:nvCxnSpPr>
        <p:spPr>
          <a:xfrm>
            <a:off x="0" y="6251510"/>
            <a:ext cx="9144000" cy="0"/>
          </a:xfrm>
          <a:prstGeom prst="line">
            <a:avLst/>
          </a:prstGeom>
          <a:ln>
            <a:solidFill>
              <a:srgbClr val="00AFF0"/>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1758B8B9-B4A9-4F7E-8623-AA033B1F5D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0485" y="6382707"/>
            <a:ext cx="1136001" cy="399704"/>
          </a:xfrm>
          <a:prstGeom prst="rect">
            <a:avLst/>
          </a:prstGeom>
        </p:spPr>
      </p:pic>
      <p:sp>
        <p:nvSpPr>
          <p:cNvPr id="14" name="Slide Number Placeholder 5">
            <a:extLst>
              <a:ext uri="{FF2B5EF4-FFF2-40B4-BE49-F238E27FC236}">
                <a16:creationId xmlns:a16="http://schemas.microsoft.com/office/drawing/2014/main" id="{F9A40FF0-0DCF-494A-8CB3-295F0ADEF103}"/>
              </a:ext>
            </a:extLst>
          </p:cNvPr>
          <p:cNvSpPr>
            <a:spLocks noGrp="1"/>
          </p:cNvSpPr>
          <p:nvPr>
            <p:ph type="sldNum" sz="quarter" idx="4"/>
          </p:nvPr>
        </p:nvSpPr>
        <p:spPr>
          <a:xfrm>
            <a:off x="7914075" y="6481938"/>
            <a:ext cx="568617" cy="201242"/>
          </a:xfrm>
          <a:prstGeom prst="rect">
            <a:avLst/>
          </a:prstGeom>
          <a:solidFill>
            <a:srgbClr val="00AFF0"/>
          </a:solidFill>
        </p:spPr>
        <p:txBody>
          <a:bodyPr vert="horz" lIns="91440" tIns="45720" rIns="91440" bIns="45720" rtlCol="0" anchor="ctr"/>
          <a:lstStyle>
            <a:lvl1pPr algn="r">
              <a:defRPr sz="900" b="1">
                <a:solidFill>
                  <a:schemeClr val="bg1"/>
                </a:solidFill>
                <a:latin typeface="Arial" panose="020B0604020202020204" pitchFamily="34" charset="0"/>
                <a:cs typeface="Arial" panose="020B0604020202020204" pitchFamily="34" charset="0"/>
              </a:defRPr>
            </a:lvl1pPr>
          </a:lstStyle>
          <a:p>
            <a:fld id="{AB3D6D62-770D-4A03-AB63-5CBA935EDD21}" type="slidenum">
              <a:rPr lang="en-GB" smtClean="0"/>
              <a:pPr/>
              <a:t>‹#›</a:t>
            </a:fld>
            <a:endParaRPr lang="en-GB"/>
          </a:p>
        </p:txBody>
      </p:sp>
      <p:sp>
        <p:nvSpPr>
          <p:cNvPr id="12" name="Text Placeholder 2">
            <a:extLst>
              <a:ext uri="{FF2B5EF4-FFF2-40B4-BE49-F238E27FC236}">
                <a16:creationId xmlns:a16="http://schemas.microsoft.com/office/drawing/2014/main" id="{2CADD007-7CDB-458F-A904-30ABC7A70C96}"/>
              </a:ext>
            </a:extLst>
          </p:cNvPr>
          <p:cNvSpPr>
            <a:spLocks noGrp="1"/>
          </p:cNvSpPr>
          <p:nvPr>
            <p:ph idx="13" hasCustomPrompt="1"/>
          </p:nvPr>
        </p:nvSpPr>
        <p:spPr>
          <a:xfrm>
            <a:off x="5314948" y="1825625"/>
            <a:ext cx="3167744" cy="4335509"/>
          </a:xfrm>
          <a:prstGeom prst="rect">
            <a:avLst/>
          </a:prstGeom>
        </p:spPr>
        <p:txBody>
          <a:bodyPr vert="horz" lIns="91440" tIns="45720" rIns="91440" bIns="45720" rtlCol="0">
            <a:noAutofit/>
          </a:bodyPr>
          <a:lstStyle>
            <a:lvl1pPr marL="285750" indent="-285750">
              <a:buClr>
                <a:srgbClr val="00AFF0"/>
              </a:buClr>
              <a:buFont typeface="Wingdings" panose="05000000000000000000" pitchFamily="2" charset="2"/>
              <a:buChar char="§"/>
              <a:defRPr sz="1500">
                <a:solidFill>
                  <a:schemeClr val="tx1"/>
                </a:solidFill>
                <a:latin typeface="Arial" panose="020B0604020202020204" pitchFamily="34" charset="0"/>
                <a:cs typeface="Arial" panose="020B0604020202020204" pitchFamily="34" charset="0"/>
              </a:defRPr>
            </a:lvl1pPr>
            <a:lvl2pPr marL="742950" indent="-285750">
              <a:buClr>
                <a:srgbClr val="00AFF0"/>
              </a:buClr>
              <a:buFont typeface="Wingdings" panose="05000000000000000000" pitchFamily="2" charset="2"/>
              <a:buChar char="§"/>
              <a:defRPr sz="1500">
                <a:solidFill>
                  <a:schemeClr val="tx1"/>
                </a:solidFill>
                <a:latin typeface="Arial" panose="020B0604020202020204" pitchFamily="34" charset="0"/>
                <a:cs typeface="Arial" panose="020B0604020202020204" pitchFamily="34" charset="0"/>
              </a:defRPr>
            </a:lvl2pPr>
            <a:lvl3pPr marL="1200150" indent="-285750">
              <a:buClr>
                <a:srgbClr val="00AFF0"/>
              </a:buClr>
              <a:buFont typeface="Wingdings" panose="05000000000000000000" pitchFamily="2" charset="2"/>
              <a:buChar char="§"/>
              <a:defRPr sz="1200">
                <a:solidFill>
                  <a:schemeClr val="tx1"/>
                </a:solidFill>
                <a:latin typeface="Arial" panose="020B0604020202020204" pitchFamily="34" charset="0"/>
                <a:cs typeface="Arial" panose="020B0604020202020204" pitchFamily="34" charset="0"/>
              </a:defRPr>
            </a:lvl3pPr>
            <a:lvl4pPr marL="1657350" indent="-285750">
              <a:buClr>
                <a:srgbClr val="00AFF0"/>
              </a:buClr>
              <a:buFont typeface="Wingdings" panose="05000000000000000000" pitchFamily="2" charset="2"/>
              <a:buChar char="§"/>
              <a:defRPr sz="1000">
                <a:solidFill>
                  <a:schemeClr val="tx1"/>
                </a:solidFill>
                <a:latin typeface="Arial" panose="020B0604020202020204" pitchFamily="34" charset="0"/>
                <a:cs typeface="Arial" panose="020B0604020202020204" pitchFamily="34" charset="0"/>
              </a:defRPr>
            </a:lvl4pPr>
            <a:lvl5pPr marL="2114550" indent="-285750">
              <a:buClr>
                <a:srgbClr val="00AFF0"/>
              </a:buClr>
              <a:buFont typeface="Wingdings" panose="05000000000000000000" pitchFamily="2" charset="2"/>
              <a:buChar char="§"/>
              <a:defRPr sz="800">
                <a:solidFill>
                  <a:schemeClr val="tx1"/>
                </a:solidFill>
                <a:latin typeface="Arial" panose="020B0604020202020204" pitchFamily="34" charset="0"/>
                <a:cs typeface="Arial" panose="020B0604020202020204" pitchFamily="34" charset="0"/>
              </a:defRPr>
            </a:lvl5pPr>
          </a:lstStyle>
          <a:p>
            <a:pPr lvl="0"/>
            <a:r>
              <a:rPr lang="en-US"/>
              <a:t>Object there</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368605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ight Conten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562136" y="1144589"/>
            <a:ext cx="4038600" cy="49514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72571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mparison with Subhead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1136" y="1143224"/>
            <a:ext cx="4040188"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71136" y="1822175"/>
            <a:ext cx="4040188" cy="3951288"/>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569721" y="1143224"/>
            <a:ext cx="4041775"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569721" y="1822175"/>
            <a:ext cx="4041775" cy="3951288"/>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p:nvPr>
        </p:nvSpPr>
        <p:spPr>
          <a:xfrm>
            <a:off x="366714" y="304801"/>
            <a:ext cx="8320087" cy="520700"/>
          </a:xfrm>
        </p:spPr>
        <p:txBody>
          <a:bodyPr/>
          <a:lstStyle/>
          <a:p>
            <a:r>
              <a:rPr lang="en-US"/>
              <a:t>Click to edit Master title style</a:t>
            </a:r>
          </a:p>
        </p:txBody>
      </p:sp>
    </p:spTree>
    <p:extLst>
      <p:ext uri="{BB962C8B-B14F-4D97-AF65-F5344CB8AC3E}">
        <p14:creationId xmlns:p14="http://schemas.microsoft.com/office/powerpoint/2010/main" val="30108398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Subhead and Content">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1136" y="1143224"/>
            <a:ext cx="4040188"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71136" y="1822175"/>
            <a:ext cx="4040188" cy="3951288"/>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569721" y="1143224"/>
            <a:ext cx="4041775"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569721" y="1822175"/>
            <a:ext cx="4041775" cy="3951288"/>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p:nvPr>
        </p:nvSpPr>
        <p:spPr>
          <a:xfrm>
            <a:off x="360378" y="304801"/>
            <a:ext cx="8229600" cy="520700"/>
          </a:xfrm>
        </p:spPr>
        <p:txBody>
          <a:bodyPr/>
          <a:lstStyle/>
          <a:p>
            <a:r>
              <a:rPr lang="en-US"/>
              <a:t>Click to edit Master title style</a:t>
            </a:r>
          </a:p>
        </p:txBody>
      </p:sp>
    </p:spTree>
    <p:extLst>
      <p:ext uri="{BB962C8B-B14F-4D97-AF65-F5344CB8AC3E}">
        <p14:creationId xmlns:p14="http://schemas.microsoft.com/office/powerpoint/2010/main" val="3846352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Content Left Only">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1136" y="1143224"/>
            <a:ext cx="4040188"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71136" y="1822175"/>
            <a:ext cx="4040188" cy="3951288"/>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p:nvPr>
        </p:nvSpPr>
        <p:spPr>
          <a:xfrm>
            <a:off x="371136" y="304801"/>
            <a:ext cx="8229600" cy="520700"/>
          </a:xfrm>
        </p:spPr>
        <p:txBody>
          <a:bodyPr/>
          <a:lstStyle/>
          <a:p>
            <a:r>
              <a:rPr lang="en-US"/>
              <a:t>Click to edit Master title style</a:t>
            </a:r>
          </a:p>
        </p:txBody>
      </p:sp>
    </p:spTree>
    <p:extLst>
      <p:ext uri="{BB962C8B-B14F-4D97-AF65-F5344CB8AC3E}">
        <p14:creationId xmlns:p14="http://schemas.microsoft.com/office/powerpoint/2010/main" val="10631215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Content Right Only">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4558963" y="1143224"/>
            <a:ext cx="4041775"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558963" y="1822175"/>
            <a:ext cx="4041775" cy="3951288"/>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p:nvPr>
        </p:nvSpPr>
        <p:spPr>
          <a:xfrm>
            <a:off x="371136" y="304801"/>
            <a:ext cx="8229600" cy="520700"/>
          </a:xfrm>
        </p:spPr>
        <p:txBody>
          <a:bodyPr/>
          <a:lstStyle/>
          <a:p>
            <a:r>
              <a:rPr lang="en-US"/>
              <a:t>Click to edit Master title style</a:t>
            </a:r>
          </a:p>
        </p:txBody>
      </p:sp>
    </p:spTree>
    <p:extLst>
      <p:ext uri="{BB962C8B-B14F-4D97-AF65-F5344CB8AC3E}">
        <p14:creationId xmlns:p14="http://schemas.microsoft.com/office/powerpoint/2010/main" val="23563417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7472" y="304801"/>
            <a:ext cx="8408457" cy="520700"/>
          </a:xfrm>
        </p:spPr>
        <p:txBody>
          <a:bodyPr/>
          <a:lstStyle/>
          <a:p>
            <a:r>
              <a:rPr lang="en-US"/>
              <a:t>Click to edit Master title style</a:t>
            </a:r>
          </a:p>
        </p:txBody>
      </p:sp>
    </p:spTree>
    <p:extLst>
      <p:ext uri="{BB962C8B-B14F-4D97-AF65-F5344CB8AC3E}">
        <p14:creationId xmlns:p14="http://schemas.microsoft.com/office/powerpoint/2010/main" val="18292003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628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Legal disclaim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66714" y="3429000"/>
            <a:ext cx="8410575" cy="2667000"/>
          </a:xfrm>
        </p:spPr>
        <p:txBody>
          <a:bodyPr/>
          <a:lstStyle>
            <a:lvl1pPr>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29733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Biographi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399034" y="1609346"/>
            <a:ext cx="3486477" cy="689719"/>
          </a:xfrm>
        </p:spPr>
        <p:txBody>
          <a:bodyPr anchor="b" anchorCtr="0"/>
          <a:lstStyle>
            <a:lvl1pPr>
              <a:buNone/>
              <a:defRPr sz="1000"/>
            </a:lvl1pPr>
            <a:lvl2pPr>
              <a:defRPr sz="1000"/>
            </a:lvl2pPr>
            <a:lvl3pPr>
              <a:defRPr sz="1000"/>
            </a:lvl3pPr>
            <a:lvl4pPr>
              <a:defRPr sz="100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0438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 Title slid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622040" y="2336977"/>
            <a:ext cx="7862207" cy="1558213"/>
          </a:xfrm>
          <a:prstGeom prst="rect">
            <a:avLst/>
          </a:prstGeom>
          <a:noFill/>
        </p:spPr>
        <p:txBody>
          <a:bodyPr anchor="ctr"/>
          <a:lstStyle>
            <a:lvl1pPr algn="l">
              <a:defRPr sz="4000">
                <a:solidFill>
                  <a:srgbClr val="00AFF0"/>
                </a:solidFill>
                <a:latin typeface="Arial Black" panose="020B0A04020102020204" pitchFamily="34" charset="0"/>
              </a:defRPr>
            </a:lvl1pPr>
          </a:lstStyle>
          <a:p>
            <a:r>
              <a:rPr lang="en-US"/>
              <a:t>Type title here</a:t>
            </a:r>
            <a:endParaRPr lang="en-GB"/>
          </a:p>
        </p:txBody>
      </p:sp>
      <p:sp>
        <p:nvSpPr>
          <p:cNvPr id="9" name="Subtitle 2"/>
          <p:cNvSpPr>
            <a:spLocks noGrp="1"/>
          </p:cNvSpPr>
          <p:nvPr>
            <p:ph type="subTitle" idx="1" hasCustomPrompt="1"/>
          </p:nvPr>
        </p:nvSpPr>
        <p:spPr>
          <a:xfrm>
            <a:off x="620485" y="4054021"/>
            <a:ext cx="7862207" cy="480316"/>
          </a:xfrm>
          <a:prstGeom prst="rect">
            <a:avLst/>
          </a:prstGeom>
        </p:spPr>
        <p:txBody>
          <a:bodyPr/>
          <a:lstStyle>
            <a:lvl1pPr marL="0" indent="0" algn="l">
              <a:buNone/>
              <a:defRPr sz="1500">
                <a:solidFill>
                  <a:srgbClr val="0050A0"/>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Type subtitle here</a:t>
            </a:r>
            <a:endParaRPr lang="en-GB"/>
          </a:p>
        </p:txBody>
      </p:sp>
      <p:cxnSp>
        <p:nvCxnSpPr>
          <p:cNvPr id="13" name="Straight Connector 12"/>
          <p:cNvCxnSpPr/>
          <p:nvPr userDrawn="1"/>
        </p:nvCxnSpPr>
        <p:spPr>
          <a:xfrm>
            <a:off x="0" y="6251510"/>
            <a:ext cx="9144000" cy="0"/>
          </a:xfrm>
          <a:prstGeom prst="line">
            <a:avLst/>
          </a:prstGeom>
          <a:ln>
            <a:solidFill>
              <a:srgbClr val="00AFF0"/>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061DABA-9ECC-4251-8858-2CC37C0528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0485" y="6382707"/>
            <a:ext cx="1136001" cy="399704"/>
          </a:xfrm>
          <a:prstGeom prst="rect">
            <a:avLst/>
          </a:prstGeom>
        </p:spPr>
      </p:pic>
      <p:sp>
        <p:nvSpPr>
          <p:cNvPr id="11" name="Slide Number Placeholder 5">
            <a:extLst>
              <a:ext uri="{FF2B5EF4-FFF2-40B4-BE49-F238E27FC236}">
                <a16:creationId xmlns:a16="http://schemas.microsoft.com/office/drawing/2014/main" id="{ECA99407-ACD7-4A27-B440-7FC7B8718316}"/>
              </a:ext>
            </a:extLst>
          </p:cNvPr>
          <p:cNvSpPr>
            <a:spLocks noGrp="1"/>
          </p:cNvSpPr>
          <p:nvPr>
            <p:ph type="sldNum" sz="quarter" idx="4"/>
          </p:nvPr>
        </p:nvSpPr>
        <p:spPr>
          <a:xfrm>
            <a:off x="7914075" y="6481938"/>
            <a:ext cx="568617" cy="201242"/>
          </a:xfrm>
          <a:prstGeom prst="rect">
            <a:avLst/>
          </a:prstGeom>
          <a:solidFill>
            <a:srgbClr val="00AFF0"/>
          </a:solidFill>
        </p:spPr>
        <p:txBody>
          <a:bodyPr vert="horz" lIns="91440" tIns="45720" rIns="91440" bIns="45720" rtlCol="0" anchor="ctr"/>
          <a:lstStyle>
            <a:lvl1pPr algn="r">
              <a:defRPr sz="900" b="1">
                <a:solidFill>
                  <a:schemeClr val="bg1"/>
                </a:solidFill>
                <a:latin typeface="Arial" panose="020B0604020202020204" pitchFamily="34" charset="0"/>
                <a:cs typeface="Arial" panose="020B0604020202020204" pitchFamily="34" charset="0"/>
              </a:defRPr>
            </a:lvl1pPr>
          </a:lstStyle>
          <a:p>
            <a:fld id="{AB3D6D62-770D-4A03-AB63-5CBA935EDD21}" type="slidenum">
              <a:rPr lang="en-GB" smtClean="0"/>
              <a:pPr/>
              <a:t>‹#›</a:t>
            </a:fld>
            <a:endParaRPr lang="en-GB"/>
          </a:p>
        </p:txBody>
      </p:sp>
    </p:spTree>
    <p:extLst>
      <p:ext uri="{BB962C8B-B14F-4D97-AF65-F5344CB8AC3E}">
        <p14:creationId xmlns:p14="http://schemas.microsoft.com/office/powerpoint/2010/main" val="1653966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Cov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hlinkClick r:id="rId3"/>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3757" y="5256210"/>
            <a:ext cx="203008" cy="203008"/>
          </a:xfrm>
          <a:prstGeom prst="rect">
            <a:avLst/>
          </a:prstGeom>
        </p:spPr>
      </p:pic>
      <p:pic>
        <p:nvPicPr>
          <p:cNvPr id="12" name="Picture 11">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02496" y="5256210"/>
            <a:ext cx="203008" cy="203008"/>
          </a:xfrm>
          <a:prstGeom prst="rect">
            <a:avLst/>
          </a:prstGeom>
        </p:spPr>
      </p:pic>
      <p:sp>
        <p:nvSpPr>
          <p:cNvPr id="13" name="Title 1"/>
          <p:cNvSpPr>
            <a:spLocks noGrp="1"/>
          </p:cNvSpPr>
          <p:nvPr>
            <p:ph type="ctrTitle"/>
          </p:nvPr>
        </p:nvSpPr>
        <p:spPr>
          <a:xfrm>
            <a:off x="648748" y="1943100"/>
            <a:ext cx="7613509" cy="2067232"/>
          </a:xfrm>
          <a:prstGeom prst="rect">
            <a:avLst/>
          </a:prstGeom>
          <a:noFill/>
        </p:spPr>
        <p:txBody>
          <a:bodyPr anchor="t"/>
          <a:lstStyle>
            <a:lvl1pPr algn="l">
              <a:defRPr sz="4000" baseline="0">
                <a:solidFill>
                  <a:schemeClr val="bg1"/>
                </a:solidFill>
                <a:latin typeface="Arial Black" panose="020B0A04020102020204" pitchFamily="34" charset="0"/>
              </a:defRPr>
            </a:lvl1pPr>
          </a:lstStyle>
          <a:p>
            <a:r>
              <a:rPr lang="en-US"/>
              <a:t>Click to edit Master title style</a:t>
            </a:r>
            <a:endParaRPr lang="en-GB"/>
          </a:p>
        </p:txBody>
      </p:sp>
      <p:sp>
        <p:nvSpPr>
          <p:cNvPr id="15" name="Subtitle 2"/>
          <p:cNvSpPr>
            <a:spLocks noGrp="1"/>
          </p:cNvSpPr>
          <p:nvPr>
            <p:ph type="subTitle" idx="1"/>
          </p:nvPr>
        </p:nvSpPr>
        <p:spPr>
          <a:xfrm>
            <a:off x="648748" y="4010332"/>
            <a:ext cx="7613509" cy="267754"/>
          </a:xfrm>
          <a:prstGeom prst="rect">
            <a:avLst/>
          </a:prstGeom>
        </p:spPr>
        <p:txBody>
          <a:bodyPr>
            <a:noAutofit/>
          </a:bodyPr>
          <a:lstStyle>
            <a:lvl1pPr marL="0" indent="0" algn="l">
              <a:buNone/>
              <a:defRPr sz="15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7" name="Footer Placeholder 4">
            <a:extLst>
              <a:ext uri="{FF2B5EF4-FFF2-40B4-BE49-F238E27FC236}">
                <a16:creationId xmlns:a16="http://schemas.microsoft.com/office/drawing/2014/main" id="{E4234569-E6F1-4EEF-AB17-B695AF302028}"/>
              </a:ext>
            </a:extLst>
          </p:cNvPr>
          <p:cNvSpPr txBox="1">
            <a:spLocks/>
          </p:cNvSpPr>
          <p:nvPr userDrawn="1"/>
        </p:nvSpPr>
        <p:spPr>
          <a:xfrm>
            <a:off x="648748" y="6391796"/>
            <a:ext cx="7956409" cy="365125"/>
          </a:xfrm>
          <a:prstGeom prst="rect">
            <a:avLst/>
          </a:prstGeom>
        </p:spPr>
        <p:txBody>
          <a:bodyPr/>
          <a:lstStyle>
            <a:defPPr>
              <a:defRPr lang="en-US"/>
            </a:defPPr>
            <a:lvl1pPr marL="0" algn="ctr" defTabSz="914400" rtl="0" eaLnBrk="1" latinLnBrk="0" hangingPunct="1">
              <a:defRPr sz="2000" kern="1200" spc="7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cap="all" baseline="30000"/>
              <a:t>-  responsible</a:t>
            </a:r>
            <a:r>
              <a:rPr lang="en-GB" b="1" cap="all"/>
              <a:t> </a:t>
            </a:r>
            <a:r>
              <a:rPr lang="en-GB" b="1" cap="all" baseline="30000"/>
              <a:t>investment  -</a:t>
            </a:r>
          </a:p>
        </p:txBody>
      </p:sp>
    </p:spTree>
    <p:extLst>
      <p:ext uri="{BB962C8B-B14F-4D97-AF65-F5344CB8AC3E}">
        <p14:creationId xmlns:p14="http://schemas.microsoft.com/office/powerpoint/2010/main" val="1392555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Master">
    <p:spTree>
      <p:nvGrpSpPr>
        <p:cNvPr id="1" name=""/>
        <p:cNvGrpSpPr/>
        <p:nvPr/>
      </p:nvGrpSpPr>
      <p:grpSpPr>
        <a:xfrm>
          <a:off x="0" y="0"/>
          <a:ext cx="0" cy="0"/>
          <a:chOff x="0" y="0"/>
          <a:chExt cx="0" cy="0"/>
        </a:xfrm>
      </p:grpSpPr>
      <p:sp>
        <p:nvSpPr>
          <p:cNvPr id="7" name="Rectangle 9"/>
          <p:cNvSpPr>
            <a:spLocks noGrp="1" noChangeArrowheads="1"/>
          </p:cNvSpPr>
          <p:nvPr>
            <p:ph type="ctrTitle" hasCustomPrompt="1"/>
          </p:nvPr>
        </p:nvSpPr>
        <p:spPr>
          <a:xfrm>
            <a:off x="365760" y="4123136"/>
            <a:ext cx="8409410" cy="822325"/>
          </a:xfrm>
          <a:prstGeom prst="rect">
            <a:avLst/>
          </a:prstGeom>
        </p:spPr>
        <p:txBody>
          <a:bodyPr lIns="0" tIns="0" rIns="0" bIns="0"/>
          <a:lstStyle>
            <a:lvl1pPr>
              <a:defRPr sz="2800" b="1" baseline="0">
                <a:solidFill>
                  <a:schemeClr val="tx1"/>
                </a:solidFill>
              </a:defRPr>
            </a:lvl1pPr>
          </a:lstStyle>
          <a:p>
            <a:r>
              <a:rPr lang="en-US"/>
              <a:t>Cover: 28 </a:t>
            </a:r>
            <a:r>
              <a:rPr lang="en-US" err="1"/>
              <a:t>pt</a:t>
            </a:r>
            <a:r>
              <a:rPr lang="en-US"/>
              <a:t> Arial Bold, 0.9 line spacing, max two lines. Title image is 2.7×9.2″ @100dpi</a:t>
            </a:r>
          </a:p>
        </p:txBody>
      </p:sp>
      <p:sp>
        <p:nvSpPr>
          <p:cNvPr id="11" name="Subtitle 10"/>
          <p:cNvSpPr>
            <a:spLocks noGrp="1" noChangeArrowheads="1"/>
          </p:cNvSpPr>
          <p:nvPr>
            <p:ph type="subTitle" idx="1" hasCustomPrompt="1"/>
          </p:nvPr>
        </p:nvSpPr>
        <p:spPr>
          <a:xfrm>
            <a:off x="365760" y="5067300"/>
            <a:ext cx="8409410" cy="838200"/>
          </a:xfrm>
          <a:prstGeom prst="rect">
            <a:avLst/>
          </a:prstGeom>
        </p:spPr>
        <p:txBody>
          <a:bodyPr lIns="0" tIns="0" rIns="0" bIns="0"/>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sz="1500" b="0" baseline="0"/>
            </a:lvl1pPr>
          </a:lstStyle>
          <a:p>
            <a:r>
              <a:rPr lang="en-US"/>
              <a:t>Subtitle is 15 </a:t>
            </a:r>
            <a:r>
              <a:rPr lang="en-US" err="1"/>
              <a:t>pt</a:t>
            </a:r>
            <a:r>
              <a:rPr lang="en-US"/>
              <a:t> Arial, </a:t>
            </a:r>
            <a:r>
              <a:rPr lang="ru-RU"/>
              <a:t>0</a:t>
            </a:r>
            <a:r>
              <a:rPr lang="en-US"/>
              <a:t>.9 line spacing, max 3 lines. Edit Cover Master slide to change image: From View tab, click on Slide Master/Cover Master layout; right-click on picture, select “Change Picture” from the drop down menu. Select image from appropriate image library.</a:t>
            </a:r>
          </a:p>
        </p:txBody>
      </p:sp>
      <p:sp>
        <p:nvSpPr>
          <p:cNvPr id="12" name="Rectangle 12"/>
          <p:cNvSpPr>
            <a:spLocks noChangeArrowheads="1"/>
          </p:cNvSpPr>
          <p:nvPr userDrawn="1"/>
        </p:nvSpPr>
        <p:spPr bwMode="auto">
          <a:xfrm>
            <a:off x="366714" y="5501824"/>
            <a:ext cx="6857999" cy="1193800"/>
          </a:xfrm>
          <a:prstGeom prst="rect">
            <a:avLst/>
          </a:prstGeom>
          <a:noFill/>
          <a:ln w="9525">
            <a:noFill/>
            <a:miter lim="800000"/>
            <a:headEnd/>
            <a:tailEnd/>
          </a:ln>
        </p:spPr>
        <p:txBody>
          <a:bodyPr lIns="0" tIns="0" rIns="0" bIns="0" anchor="b"/>
          <a:lstStyle/>
          <a:p>
            <a:pPr>
              <a:lnSpc>
                <a:spcPct val="100000"/>
              </a:lnSpc>
            </a:pPr>
            <a:r>
              <a:rPr lang="en-GB" sz="900" b="1" noProof="0">
                <a:solidFill>
                  <a:schemeClr val="tx1"/>
                </a:solidFill>
              </a:rPr>
              <a:t>Prepared by company name / meeting</a:t>
            </a:r>
            <a:br>
              <a:rPr lang="en-GB" sz="900" b="1" noProof="0">
                <a:solidFill>
                  <a:schemeClr val="tx1"/>
                </a:solidFill>
              </a:rPr>
            </a:br>
            <a:r>
              <a:rPr lang="en-GB" sz="900" noProof="0">
                <a:solidFill>
                  <a:schemeClr val="tx1"/>
                </a:solidFill>
              </a:rPr>
              <a:t>Proprietary &amp; Confidential</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52210" y="5959249"/>
            <a:ext cx="822960" cy="668251"/>
          </a:xfrm>
          <a:prstGeom prst="rect">
            <a:avLst/>
          </a:prstGeom>
        </p:spPr>
      </p:pic>
      <p:pic>
        <p:nvPicPr>
          <p:cNvPr id="9" name="Picture 8">
            <a:extLst>
              <a:ext uri="{FF2B5EF4-FFF2-40B4-BE49-F238E27FC236}">
                <a16:creationId xmlns:a16="http://schemas.microsoft.com/office/drawing/2014/main" id="{534CDD1E-61A4-4449-90FE-737681E92A0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t="10371" b="15946"/>
          <a:stretch/>
        </p:blipFill>
        <p:spPr>
          <a:xfrm>
            <a:off x="1" y="0"/>
            <a:ext cx="9161938" cy="6858000"/>
          </a:xfrm>
          <a:prstGeom prst="rect">
            <a:avLst/>
          </a:prstGeom>
        </p:spPr>
      </p:pic>
    </p:spTree>
    <p:extLst>
      <p:ext uri="{BB962C8B-B14F-4D97-AF65-F5344CB8AC3E}">
        <p14:creationId xmlns:p14="http://schemas.microsoft.com/office/powerpoint/2010/main" val="827413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over Master">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7058" b="63632"/>
          <a:stretch/>
        </p:blipFill>
        <p:spPr>
          <a:xfrm>
            <a:off x="357247" y="461433"/>
            <a:ext cx="8412480" cy="3287608"/>
          </a:xfrm>
          <a:prstGeom prst="rect">
            <a:avLst/>
          </a:prstGeom>
        </p:spPr>
      </p:pic>
      <p:pic>
        <p:nvPicPr>
          <p:cNvPr id="3" name="Picture 2"/>
          <p:cNvPicPr>
            <a:picLocks noChangeAspect="1"/>
          </p:cNvPicPr>
          <p:nvPr userDrawn="1"/>
        </p:nvPicPr>
        <p:blipFill rotWithShape="1">
          <a:blip r:embed="rId3">
            <a:extLst>
              <a:ext uri="{28A0092B-C50C-407E-A947-70E740481C1C}">
                <a14:useLocalDpi xmlns:a14="http://schemas.microsoft.com/office/drawing/2010/main" val="0"/>
              </a:ext>
            </a:extLst>
          </a:blip>
          <a:srcRect t="50000" b="6055"/>
          <a:stretch/>
        </p:blipFill>
        <p:spPr>
          <a:xfrm>
            <a:off x="357247" y="461435"/>
            <a:ext cx="8412480" cy="3287605"/>
          </a:xfrm>
          <a:prstGeom prst="rect">
            <a:avLst/>
          </a:prstGeom>
        </p:spPr>
      </p:pic>
      <p:sp>
        <p:nvSpPr>
          <p:cNvPr id="7" name="Rectangle 9"/>
          <p:cNvSpPr>
            <a:spLocks noGrp="1" noChangeArrowheads="1"/>
          </p:cNvSpPr>
          <p:nvPr>
            <p:ph type="ctrTitle" hasCustomPrompt="1"/>
          </p:nvPr>
        </p:nvSpPr>
        <p:spPr>
          <a:xfrm>
            <a:off x="365760" y="4123136"/>
            <a:ext cx="8409410" cy="822325"/>
          </a:xfrm>
          <a:prstGeom prst="rect">
            <a:avLst/>
          </a:prstGeom>
        </p:spPr>
        <p:txBody>
          <a:bodyPr lIns="0" tIns="0" rIns="0" bIns="0"/>
          <a:lstStyle>
            <a:lvl1pPr>
              <a:defRPr sz="2800" b="1" baseline="0">
                <a:solidFill>
                  <a:schemeClr val="tx1"/>
                </a:solidFill>
              </a:defRPr>
            </a:lvl1pPr>
          </a:lstStyle>
          <a:p>
            <a:r>
              <a:rPr lang="en-US"/>
              <a:t>Cover: 28 </a:t>
            </a:r>
            <a:r>
              <a:rPr lang="en-US" err="1"/>
              <a:t>pt</a:t>
            </a:r>
            <a:r>
              <a:rPr lang="en-US"/>
              <a:t> Arial Bold, 0.9 line spacing, max two lines. Title image is 2.7×9.2″ @100dpi</a:t>
            </a:r>
          </a:p>
        </p:txBody>
      </p:sp>
      <p:sp>
        <p:nvSpPr>
          <p:cNvPr id="11" name="Subtitle 10"/>
          <p:cNvSpPr>
            <a:spLocks noGrp="1" noChangeArrowheads="1"/>
          </p:cNvSpPr>
          <p:nvPr>
            <p:ph type="subTitle" idx="1" hasCustomPrompt="1"/>
          </p:nvPr>
        </p:nvSpPr>
        <p:spPr>
          <a:xfrm>
            <a:off x="365760" y="5067300"/>
            <a:ext cx="8409410" cy="838200"/>
          </a:xfrm>
          <a:prstGeom prst="rect">
            <a:avLst/>
          </a:prstGeom>
        </p:spPr>
        <p:txBody>
          <a:bodyPr lIns="0" tIns="0" rIns="0" bIns="0"/>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sz="1500" b="0" baseline="0"/>
            </a:lvl1pPr>
          </a:lstStyle>
          <a:p>
            <a:r>
              <a:rPr lang="en-US"/>
              <a:t>Subtitle is 15 </a:t>
            </a:r>
            <a:r>
              <a:rPr lang="en-US" err="1"/>
              <a:t>pt</a:t>
            </a:r>
            <a:r>
              <a:rPr lang="en-US"/>
              <a:t> Arial, </a:t>
            </a:r>
            <a:r>
              <a:rPr lang="ru-RU"/>
              <a:t>0</a:t>
            </a:r>
            <a:r>
              <a:rPr lang="en-US"/>
              <a:t>.9 line spacing, max 3 lines. Edit Cover Master slide to change image: From View tab, click on Slide Master/Cover Master layout; right-click on picture, select “Change Picture” from the drop down menu. Select image from appropriate image library.</a:t>
            </a:r>
          </a:p>
        </p:txBody>
      </p:sp>
      <p:sp>
        <p:nvSpPr>
          <p:cNvPr id="12" name="Rectangle 12"/>
          <p:cNvSpPr>
            <a:spLocks noChangeArrowheads="1"/>
          </p:cNvSpPr>
          <p:nvPr userDrawn="1"/>
        </p:nvSpPr>
        <p:spPr bwMode="auto">
          <a:xfrm>
            <a:off x="366714" y="5501824"/>
            <a:ext cx="6857999" cy="1193800"/>
          </a:xfrm>
          <a:prstGeom prst="rect">
            <a:avLst/>
          </a:prstGeom>
          <a:noFill/>
          <a:ln w="9525">
            <a:noFill/>
            <a:miter lim="800000"/>
            <a:headEnd/>
            <a:tailEnd/>
          </a:ln>
        </p:spPr>
        <p:txBody>
          <a:bodyPr lIns="0" tIns="0" rIns="0" bIns="0" anchor="b"/>
          <a:lstStyle/>
          <a:p>
            <a:pPr>
              <a:lnSpc>
                <a:spcPts val="1200"/>
              </a:lnSpc>
            </a:pPr>
            <a:r>
              <a:rPr lang="en-US" sz="1200" b="1">
                <a:solidFill>
                  <a:schemeClr val="tx1"/>
                </a:solidFill>
              </a:rPr>
              <a:t>Prepared by [Business</a:t>
            </a:r>
            <a:r>
              <a:rPr lang="en-US" sz="1200" b="1" baseline="0">
                <a:solidFill>
                  <a:schemeClr val="tx1"/>
                </a:solidFill>
              </a:rPr>
              <a:t> Unit</a:t>
            </a:r>
            <a:r>
              <a:rPr lang="en-US" sz="1200" b="1">
                <a:solidFill>
                  <a:schemeClr val="tx1"/>
                </a:solidFill>
              </a:rPr>
              <a:t>/Tier 2] (12 pt Arial </a:t>
            </a:r>
            <a:r>
              <a:rPr lang="en-US" sz="1200" b="1"/>
              <a:t>Bold, 12</a:t>
            </a:r>
            <a:r>
              <a:rPr lang="en-US" sz="1200" b="1" baseline="0"/>
              <a:t> </a:t>
            </a:r>
            <a:r>
              <a:rPr lang="en-US" sz="1200" b="1">
                <a:solidFill>
                  <a:schemeClr val="tx1"/>
                </a:solidFill>
              </a:rPr>
              <a:t>pt line spacing)</a:t>
            </a:r>
            <a:br>
              <a:rPr lang="en-US" sz="1200" b="1">
                <a:solidFill>
                  <a:schemeClr val="tx1"/>
                </a:solidFill>
              </a:rPr>
            </a:br>
            <a:r>
              <a:rPr lang="en-US" sz="1000">
                <a:solidFill>
                  <a:schemeClr val="tx1"/>
                </a:solidFill>
              </a:rPr>
              <a:t>[Market/Division/Tier 3 (optional)  |  Practice Group/Tier 4 (optional)] (10 pt Arial, 12 pt line spacing)</a:t>
            </a:r>
          </a:p>
          <a:p>
            <a:pPr>
              <a:lnSpc>
                <a:spcPts val="1800"/>
              </a:lnSpc>
            </a:pPr>
            <a:r>
              <a:rPr lang="en-US" sz="900">
                <a:solidFill>
                  <a:schemeClr val="tx1"/>
                </a:solidFill>
              </a:rPr>
              <a:t>Presentation to [Insert Client Name Here] (edit this text on Master</a:t>
            </a:r>
            <a:r>
              <a:rPr lang="en-US" sz="900" baseline="0">
                <a:solidFill>
                  <a:schemeClr val="tx1"/>
                </a:solidFill>
              </a:rPr>
              <a:t> Slide)</a:t>
            </a:r>
            <a:endParaRPr lang="en-US" sz="900">
              <a:solidFill>
                <a:schemeClr val="tx1"/>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52210" y="5959249"/>
            <a:ext cx="822960" cy="668251"/>
          </a:xfrm>
          <a:prstGeom prst="rect">
            <a:avLst/>
          </a:prstGeom>
        </p:spPr>
      </p:pic>
    </p:spTree>
    <p:extLst>
      <p:ext uri="{BB962C8B-B14F-4D97-AF65-F5344CB8AC3E}">
        <p14:creationId xmlns:p14="http://schemas.microsoft.com/office/powerpoint/2010/main" val="506857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6376" y="461434"/>
            <a:ext cx="8394223" cy="1946487"/>
          </a:xfrm>
          <a:prstGeom prst="rect">
            <a:avLst/>
          </a:prstGeom>
        </p:spPr>
      </p:pic>
      <p:sp>
        <p:nvSpPr>
          <p:cNvPr id="9" name="Rectangle 16"/>
          <p:cNvSpPr>
            <a:spLocks noGrp="1" noChangeArrowheads="1"/>
          </p:cNvSpPr>
          <p:nvPr>
            <p:ph type="ctrTitle" hasCustomPrompt="1"/>
          </p:nvPr>
        </p:nvSpPr>
        <p:spPr>
          <a:xfrm>
            <a:off x="366714" y="2743068"/>
            <a:ext cx="8410575" cy="822325"/>
          </a:xfrm>
          <a:prstGeom prst="rect">
            <a:avLst/>
          </a:prstGeom>
          <a:noFill/>
        </p:spPr>
        <p:txBody>
          <a:bodyPr lIns="0" tIns="0" rIns="0" bIns="0"/>
          <a:lstStyle>
            <a:lvl1pPr>
              <a:lnSpc>
                <a:spcPct val="90000"/>
              </a:lnSpc>
              <a:defRPr sz="2800" b="1" baseline="0">
                <a:solidFill>
                  <a:schemeClr val="tx1"/>
                </a:solidFill>
              </a:defRPr>
            </a:lvl1pPr>
          </a:lstStyle>
          <a:p>
            <a:r>
              <a:rPr lang="en-US"/>
              <a:t>Section Divider: title copy 28 </a:t>
            </a:r>
            <a:r>
              <a:rPr lang="en-US" err="1"/>
              <a:t>pt</a:t>
            </a:r>
            <a:r>
              <a:rPr lang="en-US"/>
              <a:t> Arial Bold, 0.9 line spacing, image is 1.6×9.2″ @150 dpi</a:t>
            </a:r>
          </a:p>
        </p:txBody>
      </p:sp>
      <p:sp>
        <p:nvSpPr>
          <p:cNvPr id="7" name="Rectangle 17"/>
          <p:cNvSpPr>
            <a:spLocks noGrp="1" noChangeArrowheads="1"/>
          </p:cNvSpPr>
          <p:nvPr>
            <p:ph type="subTitle" idx="1" hasCustomPrompt="1"/>
          </p:nvPr>
        </p:nvSpPr>
        <p:spPr>
          <a:xfrm>
            <a:off x="366803" y="3809868"/>
            <a:ext cx="8402378" cy="1738938"/>
          </a:xfrm>
          <a:prstGeom prst="rect">
            <a:avLst/>
          </a:prstGeom>
        </p:spPr>
        <p:txBody>
          <a:bodyPr wrap="square" lIns="0" tIns="0" rIns="0" bIns="0">
            <a:spAutoFit/>
          </a:bodyPr>
          <a:lstStyle>
            <a:lvl1pPr marL="228600" marR="0" indent="-228600" algn="l" defTabSz="914400" rtl="0" eaLnBrk="1" fontAlgn="base" latinLnBrk="0" hangingPunct="1">
              <a:lnSpc>
                <a:spcPct val="100000"/>
              </a:lnSpc>
              <a:spcBef>
                <a:spcPts val="600"/>
              </a:spcBef>
              <a:spcAft>
                <a:spcPct val="0"/>
              </a:spcAft>
              <a:buClr>
                <a:schemeClr val="tx1"/>
              </a:buClr>
              <a:buSzTx/>
              <a:buFont typeface="Wingdings" pitchFamily="2" charset="2"/>
              <a:buChar char="§"/>
              <a:tabLst/>
              <a:defRPr sz="1800" baseline="0"/>
            </a:lvl1pPr>
          </a:lstStyle>
          <a:p>
            <a:r>
              <a:rPr lang="en-US">
                <a:solidFill>
                  <a:schemeClr val="tx1"/>
                </a:solidFill>
              </a:rPr>
              <a:t>Subtitle </a:t>
            </a:r>
            <a:r>
              <a:rPr lang="en-US"/>
              <a:t>is 18 </a:t>
            </a:r>
            <a:r>
              <a:rPr lang="en-US" err="1"/>
              <a:t>pt</a:t>
            </a:r>
            <a:r>
              <a:rPr lang="en-US"/>
              <a:t> Arial, line spacing single</a:t>
            </a:r>
            <a:br>
              <a:rPr lang="en-US"/>
            </a:br>
            <a:r>
              <a:rPr lang="en-US"/>
              <a:t>Edit the Section Divider slide to change the image on the section divider: Go to the View tab and click on Slide Master; Click on Section Divider layout; right-click on the picture, select “Change Picture” from the drop down menu. Select image from appropriate image library.</a:t>
            </a:r>
          </a:p>
          <a:p>
            <a:endParaRPr lang="en-US">
              <a:solidFill>
                <a:schemeClr val="tx1"/>
              </a:solidFill>
            </a:endParaRPr>
          </a:p>
        </p:txBody>
      </p:sp>
    </p:spTree>
    <p:extLst>
      <p:ext uri="{BB962C8B-B14F-4D97-AF65-F5344CB8AC3E}">
        <p14:creationId xmlns:p14="http://schemas.microsoft.com/office/powerpoint/2010/main" val="292717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Section Divider">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5842" y="461434"/>
            <a:ext cx="8394223" cy="1946487"/>
          </a:xfrm>
          <a:prstGeom prst="rect">
            <a:avLst/>
          </a:prstGeom>
        </p:spPr>
      </p:pic>
      <p:sp>
        <p:nvSpPr>
          <p:cNvPr id="9" name="Rectangle 16"/>
          <p:cNvSpPr>
            <a:spLocks noGrp="1" noChangeArrowheads="1"/>
          </p:cNvSpPr>
          <p:nvPr>
            <p:ph type="ctrTitle" hasCustomPrompt="1"/>
          </p:nvPr>
        </p:nvSpPr>
        <p:spPr>
          <a:xfrm>
            <a:off x="366714" y="2743068"/>
            <a:ext cx="8410575" cy="822325"/>
          </a:xfrm>
          <a:prstGeom prst="rect">
            <a:avLst/>
          </a:prstGeom>
          <a:noFill/>
        </p:spPr>
        <p:txBody>
          <a:bodyPr lIns="0" tIns="0" rIns="0" bIns="0"/>
          <a:lstStyle>
            <a:lvl1pPr>
              <a:lnSpc>
                <a:spcPct val="90000"/>
              </a:lnSpc>
              <a:defRPr sz="2800" b="1" baseline="0">
                <a:solidFill>
                  <a:schemeClr val="tx1"/>
                </a:solidFill>
              </a:defRPr>
            </a:lvl1pPr>
          </a:lstStyle>
          <a:p>
            <a:r>
              <a:rPr lang="en-US"/>
              <a:t>Section Divider: title copy 28 </a:t>
            </a:r>
            <a:r>
              <a:rPr lang="en-US" err="1"/>
              <a:t>pt</a:t>
            </a:r>
            <a:r>
              <a:rPr lang="en-US"/>
              <a:t> Arial Bold, 0.9 line spacing, image is 1.6×9.2″ @150 dpi</a:t>
            </a:r>
          </a:p>
        </p:txBody>
      </p:sp>
      <p:sp>
        <p:nvSpPr>
          <p:cNvPr id="7" name="Rectangle 17"/>
          <p:cNvSpPr>
            <a:spLocks noGrp="1" noChangeArrowheads="1"/>
          </p:cNvSpPr>
          <p:nvPr>
            <p:ph type="subTitle" idx="1" hasCustomPrompt="1"/>
          </p:nvPr>
        </p:nvSpPr>
        <p:spPr>
          <a:xfrm>
            <a:off x="366803" y="3809868"/>
            <a:ext cx="8402378" cy="1738938"/>
          </a:xfrm>
          <a:prstGeom prst="rect">
            <a:avLst/>
          </a:prstGeom>
        </p:spPr>
        <p:txBody>
          <a:bodyPr wrap="square" lIns="0" tIns="0" rIns="0" bIns="0">
            <a:spAutoFit/>
          </a:bodyPr>
          <a:lstStyle>
            <a:lvl1pPr marL="228600" marR="0" indent="-228600" algn="l" defTabSz="914400" rtl="0" eaLnBrk="1" fontAlgn="base" latinLnBrk="0" hangingPunct="1">
              <a:lnSpc>
                <a:spcPct val="100000"/>
              </a:lnSpc>
              <a:spcBef>
                <a:spcPts val="600"/>
              </a:spcBef>
              <a:spcAft>
                <a:spcPct val="0"/>
              </a:spcAft>
              <a:buClr>
                <a:schemeClr val="tx1"/>
              </a:buClr>
              <a:buSzTx/>
              <a:buFont typeface="Wingdings" pitchFamily="2" charset="2"/>
              <a:buChar char="§"/>
              <a:tabLst/>
              <a:defRPr sz="1800" baseline="0"/>
            </a:lvl1pPr>
          </a:lstStyle>
          <a:p>
            <a:r>
              <a:rPr lang="en-US">
                <a:solidFill>
                  <a:schemeClr val="tx1"/>
                </a:solidFill>
              </a:rPr>
              <a:t>Subtitle </a:t>
            </a:r>
            <a:r>
              <a:rPr lang="en-US"/>
              <a:t>is 18 </a:t>
            </a:r>
            <a:r>
              <a:rPr lang="en-US" err="1"/>
              <a:t>pt</a:t>
            </a:r>
            <a:r>
              <a:rPr lang="en-US"/>
              <a:t> Arial, line spacing single</a:t>
            </a:r>
            <a:br>
              <a:rPr lang="en-US"/>
            </a:br>
            <a:r>
              <a:rPr lang="en-US"/>
              <a:t>Edit the Section Divider slide to change the image on the section divider: Go to the View tab and click on Slide Master; Click on Section Divider layout; right-click on the picture, select “Change Picture” from the drop down menu. Select image from appropriate image library.</a:t>
            </a:r>
          </a:p>
          <a:p>
            <a:endParaRPr lang="en-US">
              <a:solidFill>
                <a:schemeClr val="tx1"/>
              </a:solidFill>
            </a:endParaRPr>
          </a:p>
        </p:txBody>
      </p:sp>
    </p:spTree>
    <p:extLst>
      <p:ext uri="{BB962C8B-B14F-4D97-AF65-F5344CB8AC3E}">
        <p14:creationId xmlns:p14="http://schemas.microsoft.com/office/powerpoint/2010/main" val="589513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Cover Master">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5601" y="1704"/>
            <a:ext cx="8418015" cy="3361360"/>
          </a:xfrm>
          <a:prstGeom prst="rect">
            <a:avLst/>
          </a:prstGeom>
        </p:spPr>
      </p:pic>
      <p:sp>
        <p:nvSpPr>
          <p:cNvPr id="7" name="Rectangle 9"/>
          <p:cNvSpPr>
            <a:spLocks noGrp="1" noChangeArrowheads="1"/>
          </p:cNvSpPr>
          <p:nvPr>
            <p:ph type="ctrTitle" hasCustomPrompt="1"/>
          </p:nvPr>
        </p:nvSpPr>
        <p:spPr>
          <a:xfrm>
            <a:off x="365760" y="3664128"/>
            <a:ext cx="8409410" cy="822325"/>
          </a:xfrm>
          <a:prstGeom prst="rect">
            <a:avLst/>
          </a:prstGeom>
        </p:spPr>
        <p:txBody>
          <a:bodyPr lIns="0" tIns="0" rIns="0" bIns="0"/>
          <a:lstStyle>
            <a:lvl1pPr>
              <a:defRPr sz="2800" b="1" baseline="0">
                <a:solidFill>
                  <a:schemeClr val="tx1"/>
                </a:solidFill>
              </a:defRPr>
            </a:lvl1pPr>
          </a:lstStyle>
          <a:p>
            <a:r>
              <a:rPr lang="en-US"/>
              <a:t>Data Ribbon Cover: 28 </a:t>
            </a:r>
            <a:r>
              <a:rPr lang="en-US" err="1"/>
              <a:t>pt</a:t>
            </a:r>
            <a:r>
              <a:rPr lang="en-US"/>
              <a:t> Arial Bold, 0.9 line spacing, max two lines. </a:t>
            </a:r>
          </a:p>
        </p:txBody>
      </p:sp>
      <p:sp>
        <p:nvSpPr>
          <p:cNvPr id="11" name="Subtitle 10"/>
          <p:cNvSpPr>
            <a:spLocks noGrp="1" noChangeArrowheads="1"/>
          </p:cNvSpPr>
          <p:nvPr>
            <p:ph type="subTitle" idx="1" hasCustomPrompt="1"/>
          </p:nvPr>
        </p:nvSpPr>
        <p:spPr>
          <a:xfrm>
            <a:off x="365760" y="4608292"/>
            <a:ext cx="8409410" cy="838200"/>
          </a:xfrm>
          <a:prstGeom prst="rect">
            <a:avLst/>
          </a:prstGeom>
        </p:spPr>
        <p:txBody>
          <a:bodyPr lIns="0" tIns="0" rIns="0" bIns="0"/>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sz="1500" b="0" baseline="0"/>
            </a:lvl1pPr>
          </a:lstStyle>
          <a:p>
            <a:r>
              <a:rPr lang="en-US"/>
              <a:t>Subtitle is 15 </a:t>
            </a:r>
            <a:r>
              <a:rPr lang="en-US" err="1"/>
              <a:t>pt</a:t>
            </a:r>
            <a:r>
              <a:rPr lang="en-US"/>
              <a:t> Arial, </a:t>
            </a:r>
            <a:r>
              <a:rPr lang="ru-RU"/>
              <a:t>0</a:t>
            </a:r>
            <a:r>
              <a:rPr lang="en-US"/>
              <a:t>.9 line spacing, max 3 lines. Edit Cover Master slide to change image: From View tab, click on Slide Master/Cover Master layout; right-click on picture, select “Change Picture” from the drop down menu. Select image data ribbon image library.</a:t>
            </a:r>
          </a:p>
        </p:txBody>
      </p:sp>
      <p:sp>
        <p:nvSpPr>
          <p:cNvPr id="12" name="Rectangle 12"/>
          <p:cNvSpPr>
            <a:spLocks noChangeArrowheads="1"/>
          </p:cNvSpPr>
          <p:nvPr userDrawn="1"/>
        </p:nvSpPr>
        <p:spPr bwMode="auto">
          <a:xfrm>
            <a:off x="366714" y="5501824"/>
            <a:ext cx="6857999" cy="1193800"/>
          </a:xfrm>
          <a:prstGeom prst="rect">
            <a:avLst/>
          </a:prstGeom>
          <a:noFill/>
          <a:ln w="9525">
            <a:noFill/>
            <a:miter lim="800000"/>
            <a:headEnd/>
            <a:tailEnd/>
          </a:ln>
        </p:spPr>
        <p:txBody>
          <a:bodyPr lIns="0" tIns="0" rIns="0" bIns="0" anchor="b"/>
          <a:lstStyle/>
          <a:p>
            <a:pPr>
              <a:lnSpc>
                <a:spcPts val="1200"/>
              </a:lnSpc>
            </a:pPr>
            <a:r>
              <a:rPr lang="en-GB" sz="1200" b="1">
                <a:solidFill>
                  <a:schemeClr val="tx1"/>
                </a:solidFill>
              </a:rPr>
              <a:t>Prepared by Aon’s Responsible Investment team</a:t>
            </a:r>
            <a:br>
              <a:rPr lang="en-US" sz="1200" b="1">
                <a:solidFill>
                  <a:schemeClr val="tx1"/>
                </a:solidFill>
              </a:rPr>
            </a:br>
            <a:endParaRPr lang="en-US" sz="900">
              <a:solidFill>
                <a:schemeClr val="tx1"/>
              </a:solidFill>
            </a:endParaRP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52210" y="5959249"/>
            <a:ext cx="822960" cy="668251"/>
          </a:xfrm>
          <a:prstGeom prst="rect">
            <a:avLst/>
          </a:prstGeom>
        </p:spPr>
      </p:pic>
    </p:spTree>
    <p:extLst>
      <p:ext uri="{BB962C8B-B14F-4D97-AF65-F5344CB8AC3E}">
        <p14:creationId xmlns:p14="http://schemas.microsoft.com/office/powerpoint/2010/main" val="16374379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image" Target="../media/image5.emf"/><Relationship Id="rId3" Type="http://schemas.openxmlformats.org/officeDocument/2006/relationships/slideLayout" Target="../slideLayouts/slideLayout7.xml"/><Relationship Id="rId21" Type="http://schemas.openxmlformats.org/officeDocument/2006/relationships/slideLayout" Target="../slideLayouts/slideLayout25.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theme" Target="../theme/theme2.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970FF35-7D1D-4A89-BEA4-6FBFF9F10FFE}"/>
              </a:ext>
            </a:extLst>
          </p:cNvPr>
          <p:cNvSpPr>
            <a:spLocks noGrp="1"/>
          </p:cNvSpPr>
          <p:nvPr>
            <p:ph type="sldNum" sz="quarter" idx="4"/>
          </p:nvPr>
        </p:nvSpPr>
        <p:spPr>
          <a:xfrm>
            <a:off x="7914075" y="6481938"/>
            <a:ext cx="568617" cy="201242"/>
          </a:xfrm>
          <a:prstGeom prst="rect">
            <a:avLst/>
          </a:prstGeom>
          <a:solidFill>
            <a:srgbClr val="00AFF0"/>
          </a:solidFill>
        </p:spPr>
        <p:txBody>
          <a:bodyPr vert="horz" lIns="91440" tIns="45720" rIns="91440" bIns="45720" rtlCol="0" anchor="ctr"/>
          <a:lstStyle>
            <a:lvl1pPr algn="r">
              <a:defRPr sz="900" b="1">
                <a:solidFill>
                  <a:schemeClr val="bg1"/>
                </a:solidFill>
                <a:latin typeface="Arial" panose="020B0604020202020204" pitchFamily="34" charset="0"/>
                <a:cs typeface="Arial" panose="020B0604020202020204" pitchFamily="34" charset="0"/>
              </a:defRPr>
            </a:lvl1pPr>
          </a:lstStyle>
          <a:p>
            <a:fld id="{AB3D6D62-770D-4A03-AB63-5CBA935EDD21}" type="slidenum">
              <a:rPr lang="en-GB" smtClean="0"/>
              <a:pPr/>
              <a:t>‹#›</a:t>
            </a:fld>
            <a:endParaRPr lang="en-GB"/>
          </a:p>
        </p:txBody>
      </p:sp>
    </p:spTree>
    <p:extLst>
      <p:ext uri="{BB962C8B-B14F-4D97-AF65-F5344CB8AC3E}">
        <p14:creationId xmlns:p14="http://schemas.microsoft.com/office/powerpoint/2010/main" val="7706101"/>
      </p:ext>
    </p:extLst>
  </p:cSld>
  <p:clrMap bg1="lt1" tx1="dk1" bg2="lt2" tx2="dk2" accent1="accent1" accent2="accent2" accent3="accent3" accent4="accent4" accent5="accent5" accent6="accent6" hlink="hlink" folHlink="folHlink"/>
  <p:sldLayoutIdLst>
    <p:sldLayoutId id="2147483661" r:id="rId1"/>
    <p:sldLayoutId id="2147483666" r:id="rId2"/>
    <p:sldLayoutId id="2147483664" r:id="rId3"/>
    <p:sldLayoutId id="2147483665"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66714" y="304801"/>
            <a:ext cx="8408457" cy="5207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66714" y="1144589"/>
            <a:ext cx="8408457" cy="49514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34" name="Line 10"/>
          <p:cNvSpPr>
            <a:spLocks noChangeShapeType="1"/>
          </p:cNvSpPr>
          <p:nvPr/>
        </p:nvSpPr>
        <p:spPr bwMode="auto">
          <a:xfrm>
            <a:off x="369648" y="914401"/>
            <a:ext cx="8407640" cy="0"/>
          </a:xfrm>
          <a:prstGeom prst="line">
            <a:avLst/>
          </a:prstGeom>
          <a:noFill/>
          <a:ln w="9525">
            <a:solidFill>
              <a:schemeClr val="bg2"/>
            </a:solidFill>
            <a:round/>
            <a:headEnd/>
            <a:tailEnd/>
          </a:ln>
        </p:spPr>
        <p:txBody>
          <a:bodyPr wrap="none" anchor="ctr"/>
          <a:lstStyle/>
          <a:p>
            <a:endParaRPr lang="en-US" sz="1800"/>
          </a:p>
        </p:txBody>
      </p:sp>
      <p:sp>
        <p:nvSpPr>
          <p:cNvPr id="8" name="TextBox 7"/>
          <p:cNvSpPr txBox="1"/>
          <p:nvPr/>
        </p:nvSpPr>
        <p:spPr>
          <a:xfrm>
            <a:off x="371136" y="6362020"/>
            <a:ext cx="6035040" cy="289759"/>
          </a:xfrm>
          <a:prstGeom prst="rect">
            <a:avLst/>
          </a:prstGeom>
          <a:noFill/>
        </p:spPr>
        <p:txBody>
          <a:bodyPr wrap="square" lIns="0" tIns="0" rIns="0" bIns="0" rtlCol="0" anchor="b" anchorCtr="0">
            <a:spAutoFit/>
          </a:bodyPr>
          <a:lstStyle/>
          <a:p>
            <a:pPr>
              <a:lnSpc>
                <a:spcPts val="1200"/>
              </a:lnSpc>
            </a:pPr>
            <a:r>
              <a:rPr lang="en-GB" sz="700" b="1">
                <a:solidFill>
                  <a:schemeClr val="tx1"/>
                </a:solidFill>
              </a:rPr>
              <a:t>Prepared by Aon’s Responsible Investment team</a:t>
            </a:r>
            <a:br>
              <a:rPr lang="en-GB" sz="700" b="1">
                <a:solidFill>
                  <a:schemeClr val="tx1"/>
                </a:solidFill>
              </a:rPr>
            </a:br>
            <a:r>
              <a:rPr lang="en-US" sz="700" b="1">
                <a:solidFill>
                  <a:schemeClr val="tx1"/>
                </a:solidFill>
              </a:rPr>
              <a:t>Aon plc 2022</a:t>
            </a:r>
            <a:endParaRPr lang="en-US" sz="700">
              <a:solidFill>
                <a:schemeClr val="tx1"/>
              </a:solidFill>
            </a:endParaRPr>
          </a:p>
        </p:txBody>
      </p:sp>
      <p:sp>
        <p:nvSpPr>
          <p:cNvPr id="9" name="TextBox 8"/>
          <p:cNvSpPr txBox="1"/>
          <p:nvPr/>
        </p:nvSpPr>
        <p:spPr>
          <a:xfrm>
            <a:off x="6400800" y="6527416"/>
            <a:ext cx="353634" cy="123111"/>
          </a:xfrm>
          <a:prstGeom prst="rect">
            <a:avLst/>
          </a:prstGeom>
          <a:noFill/>
        </p:spPr>
        <p:txBody>
          <a:bodyPr wrap="square" lIns="0" tIns="0" rIns="0" bIns="0" rtlCol="0" anchor="b" anchorCtr="0">
            <a:spAutoFit/>
          </a:bodyPr>
          <a:lstStyle/>
          <a:p>
            <a:pPr marL="0" marR="0" indent="0" algn="r" defTabSz="914400" rtl="0" eaLnBrk="0" fontAlgn="base" latinLnBrk="0" hangingPunct="0">
              <a:lnSpc>
                <a:spcPct val="100000"/>
              </a:lnSpc>
              <a:spcBef>
                <a:spcPct val="0"/>
              </a:spcBef>
              <a:spcAft>
                <a:spcPct val="0"/>
              </a:spcAft>
              <a:buClrTx/>
              <a:buSzTx/>
              <a:buFontTx/>
              <a:buNone/>
              <a:tabLst/>
              <a:defRPr/>
            </a:pPr>
            <a:fld id="{BC0FA351-5A70-4EC9-BE2D-E8D941B01E50}" type="slidenum">
              <a:rPr lang="en-US" sz="800" smtClean="0">
                <a:solidFill>
                  <a:schemeClr val="tx1"/>
                </a:solidFill>
              </a:rPr>
              <a:pPr marL="0" marR="0" indent="0" algn="r" defTabSz="914400" rtl="0" eaLnBrk="0" fontAlgn="base" latinLnBrk="0" hangingPunct="0">
                <a:lnSpc>
                  <a:spcPct val="100000"/>
                </a:lnSpc>
                <a:spcBef>
                  <a:spcPct val="0"/>
                </a:spcBef>
                <a:spcAft>
                  <a:spcPct val="0"/>
                </a:spcAft>
                <a:buClrTx/>
                <a:buSzTx/>
                <a:buFontTx/>
                <a:buNone/>
                <a:tabLst/>
                <a:defRPr/>
              </a:pPr>
              <a:t>‹#›</a:t>
            </a:fld>
            <a:endParaRPr lang="en-US" sz="800">
              <a:solidFill>
                <a:schemeClr val="tx1"/>
              </a:solidFill>
            </a:endParaRPr>
          </a:p>
        </p:txBody>
      </p:sp>
      <p:pic>
        <p:nvPicPr>
          <p:cNvPr id="10" name="Picture 9"/>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952210" y="5959249"/>
            <a:ext cx="822960" cy="668251"/>
          </a:xfrm>
          <a:prstGeom prst="rect">
            <a:avLst/>
          </a:prstGeom>
        </p:spPr>
      </p:pic>
    </p:spTree>
    <p:extLst>
      <p:ext uri="{BB962C8B-B14F-4D97-AF65-F5344CB8AC3E}">
        <p14:creationId xmlns:p14="http://schemas.microsoft.com/office/powerpoint/2010/main" val="143306602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 id="2147483689" r:id="rId22"/>
    <p:sldLayoutId id="2147483690" r:id="rId23"/>
    <p:sldLayoutId id="2147483691" r:id="rId24"/>
  </p:sldLayoutIdLst>
  <p:hf hdr="0"/>
  <p:txStyles>
    <p:titleStyle>
      <a:lvl1pPr algn="l" rtl="0" eaLnBrk="1" fontAlgn="base" hangingPunct="1">
        <a:lnSpc>
          <a:spcPct val="90000"/>
        </a:lnSpc>
        <a:spcBef>
          <a:spcPct val="0"/>
        </a:spcBef>
        <a:spcAft>
          <a:spcPct val="0"/>
        </a:spcAft>
        <a:defRPr sz="2000">
          <a:solidFill>
            <a:srgbClr val="E11B22"/>
          </a:solidFill>
          <a:latin typeface="+mj-lt"/>
          <a:ea typeface="+mj-ea"/>
          <a:cs typeface="+mj-cs"/>
        </a:defRPr>
      </a:lvl1pPr>
      <a:lvl2pPr algn="l" rtl="0" eaLnBrk="1" fontAlgn="base" hangingPunct="1">
        <a:spcBef>
          <a:spcPct val="0"/>
        </a:spcBef>
        <a:spcAft>
          <a:spcPct val="0"/>
        </a:spcAft>
        <a:defRPr sz="2000">
          <a:solidFill>
            <a:srgbClr val="E11B22"/>
          </a:solidFill>
          <a:latin typeface="Arial" charset="0"/>
          <a:ea typeface="ＭＳ Ｐゴシック" pitchFamily="108" charset="-128"/>
        </a:defRPr>
      </a:lvl2pPr>
      <a:lvl3pPr algn="l" rtl="0" eaLnBrk="1" fontAlgn="base" hangingPunct="1">
        <a:spcBef>
          <a:spcPct val="0"/>
        </a:spcBef>
        <a:spcAft>
          <a:spcPct val="0"/>
        </a:spcAft>
        <a:defRPr sz="2000">
          <a:solidFill>
            <a:srgbClr val="E11B22"/>
          </a:solidFill>
          <a:latin typeface="Arial" charset="0"/>
          <a:ea typeface="ＭＳ Ｐゴシック" pitchFamily="108" charset="-128"/>
        </a:defRPr>
      </a:lvl3pPr>
      <a:lvl4pPr algn="l" rtl="0" eaLnBrk="1" fontAlgn="base" hangingPunct="1">
        <a:spcBef>
          <a:spcPct val="0"/>
        </a:spcBef>
        <a:spcAft>
          <a:spcPct val="0"/>
        </a:spcAft>
        <a:defRPr sz="2000">
          <a:solidFill>
            <a:srgbClr val="E11B22"/>
          </a:solidFill>
          <a:latin typeface="Arial" charset="0"/>
          <a:ea typeface="ＭＳ Ｐゴシック" pitchFamily="108" charset="-128"/>
        </a:defRPr>
      </a:lvl4pPr>
      <a:lvl5pPr algn="l" rtl="0" eaLnBrk="1" fontAlgn="base" hangingPunct="1">
        <a:spcBef>
          <a:spcPct val="0"/>
        </a:spcBef>
        <a:spcAft>
          <a:spcPct val="0"/>
        </a:spcAft>
        <a:defRPr sz="2000">
          <a:solidFill>
            <a:srgbClr val="E11B22"/>
          </a:solidFill>
          <a:latin typeface="Arial" charset="0"/>
          <a:ea typeface="ＭＳ Ｐゴシック" pitchFamily="108" charset="-128"/>
        </a:defRPr>
      </a:lvl5pPr>
      <a:lvl6pPr marL="457200" algn="l" rtl="0" eaLnBrk="1" fontAlgn="base" hangingPunct="1">
        <a:spcBef>
          <a:spcPct val="0"/>
        </a:spcBef>
        <a:spcAft>
          <a:spcPct val="0"/>
        </a:spcAft>
        <a:defRPr sz="2000">
          <a:solidFill>
            <a:srgbClr val="E11B22"/>
          </a:solidFill>
          <a:latin typeface="Arial" charset="0"/>
          <a:ea typeface="ＭＳ Ｐゴシック" pitchFamily="108" charset="-128"/>
        </a:defRPr>
      </a:lvl6pPr>
      <a:lvl7pPr marL="914400" algn="l" rtl="0" eaLnBrk="1" fontAlgn="base" hangingPunct="1">
        <a:spcBef>
          <a:spcPct val="0"/>
        </a:spcBef>
        <a:spcAft>
          <a:spcPct val="0"/>
        </a:spcAft>
        <a:defRPr sz="2000">
          <a:solidFill>
            <a:srgbClr val="E11B22"/>
          </a:solidFill>
          <a:latin typeface="Arial" charset="0"/>
          <a:ea typeface="ＭＳ Ｐゴシック" pitchFamily="108" charset="-128"/>
        </a:defRPr>
      </a:lvl7pPr>
      <a:lvl8pPr marL="1371600" algn="l" rtl="0" eaLnBrk="1" fontAlgn="base" hangingPunct="1">
        <a:spcBef>
          <a:spcPct val="0"/>
        </a:spcBef>
        <a:spcAft>
          <a:spcPct val="0"/>
        </a:spcAft>
        <a:defRPr sz="2000">
          <a:solidFill>
            <a:srgbClr val="E11B22"/>
          </a:solidFill>
          <a:latin typeface="Arial" charset="0"/>
          <a:ea typeface="ＭＳ Ｐゴシック" pitchFamily="108" charset="-128"/>
        </a:defRPr>
      </a:lvl8pPr>
      <a:lvl9pPr marL="1828800" algn="l" rtl="0" eaLnBrk="1" fontAlgn="base" hangingPunct="1">
        <a:spcBef>
          <a:spcPct val="0"/>
        </a:spcBef>
        <a:spcAft>
          <a:spcPct val="0"/>
        </a:spcAft>
        <a:defRPr sz="2000">
          <a:solidFill>
            <a:srgbClr val="E11B22"/>
          </a:solidFill>
          <a:latin typeface="Arial" charset="0"/>
          <a:ea typeface="ＭＳ Ｐゴシック" pitchFamily="108" charset="-128"/>
        </a:defRPr>
      </a:lvl9pPr>
    </p:titleStyle>
    <p:bodyStyle>
      <a:lvl1pPr marL="228600" indent="-228600" algn="l" rtl="0" eaLnBrk="1" fontAlgn="base" hangingPunct="1">
        <a:spcBef>
          <a:spcPts val="400"/>
        </a:spcBef>
        <a:spcAft>
          <a:spcPct val="0"/>
        </a:spcAft>
        <a:buClr>
          <a:schemeClr val="tx1"/>
        </a:buClr>
        <a:buFont typeface="Wingdings" pitchFamily="2" charset="2"/>
        <a:buChar char="§"/>
        <a:defRPr sz="1400">
          <a:solidFill>
            <a:schemeClr val="tx1"/>
          </a:solidFill>
          <a:latin typeface="+mn-lt"/>
          <a:ea typeface="+mn-ea"/>
          <a:cs typeface="+mn-cs"/>
        </a:defRPr>
      </a:lvl1pPr>
      <a:lvl2pPr marL="511175" indent="-228600" algn="l" rtl="0" eaLnBrk="1" fontAlgn="base" hangingPunct="1">
        <a:spcBef>
          <a:spcPts val="400"/>
        </a:spcBef>
        <a:spcAft>
          <a:spcPct val="0"/>
        </a:spcAft>
        <a:buClr>
          <a:schemeClr val="tx1"/>
        </a:buClr>
        <a:buChar char="–"/>
        <a:defRPr sz="1400">
          <a:solidFill>
            <a:schemeClr val="tx1"/>
          </a:solidFill>
          <a:latin typeface="+mn-lt"/>
          <a:ea typeface="+mn-ea"/>
        </a:defRPr>
      </a:lvl2pPr>
      <a:lvl3pPr marL="739775" indent="-228600" algn="l" rtl="0" eaLnBrk="1" fontAlgn="base" hangingPunct="1">
        <a:spcBef>
          <a:spcPts val="400"/>
        </a:spcBef>
        <a:spcAft>
          <a:spcPct val="0"/>
        </a:spcAft>
        <a:buClr>
          <a:schemeClr val="tx1"/>
        </a:buClr>
        <a:buChar char="•"/>
        <a:defRPr sz="1400">
          <a:solidFill>
            <a:schemeClr val="tx1"/>
          </a:solidFill>
          <a:latin typeface="+mn-lt"/>
          <a:ea typeface="+mn-ea"/>
        </a:defRPr>
      </a:lvl3pPr>
      <a:lvl4pPr marL="968375" indent="-225425" algn="l" rtl="0" eaLnBrk="1" fontAlgn="base" hangingPunct="1">
        <a:spcBef>
          <a:spcPts val="400"/>
        </a:spcBef>
        <a:spcAft>
          <a:spcPct val="0"/>
        </a:spcAft>
        <a:buClr>
          <a:schemeClr val="tx1"/>
        </a:buClr>
        <a:buFont typeface="Wingdings" pitchFamily="2" charset="2"/>
        <a:buChar char=""/>
        <a:defRPr sz="1400">
          <a:solidFill>
            <a:schemeClr val="tx1"/>
          </a:solidFill>
          <a:latin typeface="+mn-lt"/>
          <a:ea typeface="+mn-ea"/>
        </a:defRPr>
      </a:lvl4pPr>
      <a:lvl5pPr marL="1196975" indent="-231775" algn="l" rtl="0" eaLnBrk="1" fontAlgn="base" hangingPunct="1">
        <a:spcBef>
          <a:spcPts val="400"/>
        </a:spcBef>
        <a:spcAft>
          <a:spcPct val="0"/>
        </a:spcAft>
        <a:buClr>
          <a:schemeClr val="tx1"/>
        </a:buClr>
        <a:buFont typeface="Arial" pitchFamily="34" charset="0"/>
        <a:buChar char="-"/>
        <a:defRPr sz="1400">
          <a:solidFill>
            <a:schemeClr val="tx1"/>
          </a:solidFill>
          <a:latin typeface="+mn-lt"/>
          <a:ea typeface="+mn-ea"/>
        </a:defRPr>
      </a:lvl5pPr>
      <a:lvl6pPr marL="2057400" indent="-231775" algn="l" rtl="0" eaLnBrk="1" fontAlgn="base" hangingPunct="1">
        <a:spcBef>
          <a:spcPct val="25000"/>
        </a:spcBef>
        <a:spcAft>
          <a:spcPct val="0"/>
        </a:spcAft>
        <a:buClr>
          <a:schemeClr val="tx1"/>
        </a:buClr>
        <a:buChar char="»"/>
        <a:defRPr sz="1400">
          <a:solidFill>
            <a:schemeClr val="tx1"/>
          </a:solidFill>
          <a:latin typeface="+mn-lt"/>
          <a:ea typeface="+mn-ea"/>
        </a:defRPr>
      </a:lvl6pPr>
      <a:lvl7pPr marL="2514600" indent="-231775" algn="l" rtl="0" eaLnBrk="1" fontAlgn="base" hangingPunct="1">
        <a:spcBef>
          <a:spcPct val="25000"/>
        </a:spcBef>
        <a:spcAft>
          <a:spcPct val="0"/>
        </a:spcAft>
        <a:buClr>
          <a:schemeClr val="tx1"/>
        </a:buClr>
        <a:buChar char="»"/>
        <a:defRPr sz="1400">
          <a:solidFill>
            <a:schemeClr val="tx1"/>
          </a:solidFill>
          <a:latin typeface="+mn-lt"/>
          <a:ea typeface="+mn-ea"/>
        </a:defRPr>
      </a:lvl7pPr>
      <a:lvl8pPr marL="2971800" indent="-231775" algn="l" rtl="0" eaLnBrk="1" fontAlgn="base" hangingPunct="1">
        <a:spcBef>
          <a:spcPct val="25000"/>
        </a:spcBef>
        <a:spcAft>
          <a:spcPct val="0"/>
        </a:spcAft>
        <a:buClr>
          <a:schemeClr val="tx1"/>
        </a:buClr>
        <a:buChar char="»"/>
        <a:defRPr sz="1400">
          <a:solidFill>
            <a:schemeClr val="tx1"/>
          </a:solidFill>
          <a:latin typeface="+mn-lt"/>
          <a:ea typeface="+mn-ea"/>
        </a:defRPr>
      </a:lvl8pPr>
      <a:lvl9pPr marL="3429000" indent="-231775" algn="l" rtl="0" eaLnBrk="1" fontAlgn="base" hangingPunct="1">
        <a:spcBef>
          <a:spcPct val="25000"/>
        </a:spcBef>
        <a:spcAft>
          <a:spcPct val="0"/>
        </a:spcAft>
        <a:buClr>
          <a:schemeClr val="tx1"/>
        </a:buClr>
        <a:buChar char="»"/>
        <a:defRPr sz="1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unpri.org/asset-owner-action" TargetMode="Externa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unpri.org/asset-owner-action"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828F1-E9B0-4F39-83F0-056034EC7AE3}"/>
              </a:ext>
            </a:extLst>
          </p:cNvPr>
          <p:cNvSpPr>
            <a:spLocks noGrp="1"/>
          </p:cNvSpPr>
          <p:nvPr>
            <p:ph type="ctrTitle"/>
          </p:nvPr>
        </p:nvSpPr>
        <p:spPr>
          <a:xfrm>
            <a:off x="648748" y="1943100"/>
            <a:ext cx="7613509" cy="1371600"/>
          </a:xfrm>
        </p:spPr>
        <p:txBody>
          <a:bodyPr/>
          <a:lstStyle/>
          <a:p>
            <a:r>
              <a:rPr lang="en-GB" dirty="0"/>
              <a:t>Inside PRI data: </a:t>
            </a:r>
            <a:br>
              <a:rPr lang="en-GB" dirty="0"/>
            </a:br>
            <a:r>
              <a:rPr lang="en-GB" dirty="0"/>
              <a:t>asset owner action</a:t>
            </a:r>
          </a:p>
        </p:txBody>
      </p:sp>
      <p:sp>
        <p:nvSpPr>
          <p:cNvPr id="12" name="Rectangle 11">
            <a:extLst>
              <a:ext uri="{FF2B5EF4-FFF2-40B4-BE49-F238E27FC236}">
                <a16:creationId xmlns:a16="http://schemas.microsoft.com/office/drawing/2014/main" id="{8D8E8F98-162E-050D-6141-A98A2D1860E1}"/>
              </a:ext>
            </a:extLst>
          </p:cNvPr>
          <p:cNvSpPr/>
          <p:nvPr/>
        </p:nvSpPr>
        <p:spPr>
          <a:xfrm>
            <a:off x="648748" y="3429000"/>
            <a:ext cx="5194703" cy="10831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rPr>
              <a:t>This is a presentation of the key findings from the report </a:t>
            </a:r>
            <a:r>
              <a:rPr lang="en-US" sz="1400" b="1" dirty="0">
                <a:solidFill>
                  <a:schemeClr val="bg1"/>
                </a:solidFill>
                <a:hlinkClick r:id="rId2">
                  <a:extLst>
                    <a:ext uri="{A12FA001-AC4F-418D-AE19-62706E023703}">
                      <ahyp:hlinkClr xmlns:ahyp="http://schemas.microsoft.com/office/drawing/2018/hyperlinkcolor" val="tx"/>
                    </a:ext>
                  </a:extLst>
                </a:hlinkClick>
              </a:rPr>
              <a:t>Inside PRI data: asset owner action</a:t>
            </a:r>
            <a:r>
              <a:rPr lang="en-US" sz="1400" b="1" dirty="0">
                <a:solidFill>
                  <a:schemeClr val="bg1"/>
                </a:solidFill>
              </a:rPr>
              <a:t>.</a:t>
            </a:r>
          </a:p>
          <a:p>
            <a:endParaRPr lang="en-US" sz="1400" b="1" dirty="0">
              <a:solidFill>
                <a:schemeClr val="bg1"/>
              </a:solidFill>
            </a:endParaRPr>
          </a:p>
          <a:p>
            <a:r>
              <a:rPr lang="en-US" sz="1400" b="1" dirty="0">
                <a:solidFill>
                  <a:schemeClr val="bg1"/>
                </a:solidFill>
              </a:rPr>
              <a:t>Read the full report at </a:t>
            </a:r>
            <a:r>
              <a:rPr lang="en-US" sz="1400" b="1" dirty="0">
                <a:solidFill>
                  <a:schemeClr val="bg1"/>
                </a:solidFill>
                <a:hlinkClick r:id="rId2">
                  <a:extLst>
                    <a:ext uri="{A12FA001-AC4F-418D-AE19-62706E023703}">
                      <ahyp:hlinkClr xmlns:ahyp="http://schemas.microsoft.com/office/drawing/2018/hyperlinkcolor" val="tx"/>
                    </a:ext>
                  </a:extLst>
                </a:hlinkClick>
              </a:rPr>
              <a:t>unpri.org/asset-owner-action</a:t>
            </a:r>
            <a:endParaRPr lang="en-GB" sz="1400" b="1" u="sng" dirty="0">
              <a:solidFill>
                <a:schemeClr val="bg1"/>
              </a:solidFill>
            </a:endParaRPr>
          </a:p>
        </p:txBody>
      </p:sp>
    </p:spTree>
    <p:extLst>
      <p:ext uri="{BB962C8B-B14F-4D97-AF65-F5344CB8AC3E}">
        <p14:creationId xmlns:p14="http://schemas.microsoft.com/office/powerpoint/2010/main" val="1885005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F006944-AB06-4135-BD76-769FE58036C3}"/>
              </a:ext>
            </a:extLst>
          </p:cNvPr>
          <p:cNvSpPr>
            <a:spLocks noGrp="1"/>
          </p:cNvSpPr>
          <p:nvPr>
            <p:ph type="ctrTitle"/>
          </p:nvPr>
        </p:nvSpPr>
        <p:spPr/>
        <p:txBody>
          <a:bodyPr/>
          <a:lstStyle/>
          <a:p>
            <a:r>
              <a:rPr lang="en-GB"/>
              <a:t>Appendix</a:t>
            </a:r>
          </a:p>
        </p:txBody>
      </p:sp>
      <p:sp>
        <p:nvSpPr>
          <p:cNvPr id="5" name="Slide Number Placeholder 4">
            <a:extLst>
              <a:ext uri="{FF2B5EF4-FFF2-40B4-BE49-F238E27FC236}">
                <a16:creationId xmlns:a16="http://schemas.microsoft.com/office/drawing/2014/main" id="{24C8992E-290E-4989-886E-CB51ADE2B21C}"/>
              </a:ext>
            </a:extLst>
          </p:cNvPr>
          <p:cNvSpPr>
            <a:spLocks noGrp="1"/>
          </p:cNvSpPr>
          <p:nvPr>
            <p:ph type="sldNum" sz="quarter" idx="4"/>
          </p:nvPr>
        </p:nvSpPr>
        <p:spPr/>
        <p:txBody>
          <a:bodyPr/>
          <a:lstStyle/>
          <a:p>
            <a:fld id="{AB3D6D62-770D-4A03-AB63-5CBA935EDD21}" type="slidenum">
              <a:rPr lang="en-GB" smtClean="0"/>
              <a:pPr/>
              <a:t>10</a:t>
            </a:fld>
            <a:endParaRPr lang="en-GB"/>
          </a:p>
        </p:txBody>
      </p:sp>
    </p:spTree>
    <p:extLst>
      <p:ext uri="{BB962C8B-B14F-4D97-AF65-F5344CB8AC3E}">
        <p14:creationId xmlns:p14="http://schemas.microsoft.com/office/powerpoint/2010/main" val="3365274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253826-BDAE-407B-A9BE-6A0861B58C82}"/>
              </a:ext>
            </a:extLst>
          </p:cNvPr>
          <p:cNvSpPr>
            <a:spLocks noGrp="1"/>
          </p:cNvSpPr>
          <p:nvPr>
            <p:ph idx="1"/>
          </p:nvPr>
        </p:nvSpPr>
        <p:spPr>
          <a:xfrm>
            <a:off x="611189" y="1808163"/>
            <a:ext cx="7885112" cy="4287838"/>
          </a:xfrm>
        </p:spPr>
        <p:txBody>
          <a:bodyPr/>
          <a:lstStyle/>
          <a:p>
            <a:pPr marL="0" indent="0">
              <a:spcBef>
                <a:spcPts val="0"/>
              </a:spcBef>
              <a:spcAft>
                <a:spcPts val="800"/>
              </a:spcAft>
              <a:buNone/>
            </a:pPr>
            <a:r>
              <a:rPr lang="en-US" sz="1000" b="1" u="sng" dirty="0">
                <a:latin typeface="+mj-lt"/>
                <a:ea typeface="Calibri" panose="020F0502020204030204" pitchFamily="34" charset="0"/>
                <a:cs typeface="Times New Roman" panose="02020603050405020304" pitchFamily="18" charset="0"/>
              </a:rPr>
              <a:t>Data Profiling</a:t>
            </a:r>
          </a:p>
          <a:p>
            <a:pPr marL="0" indent="0">
              <a:spcBef>
                <a:spcPts val="0"/>
              </a:spcBef>
              <a:spcAft>
                <a:spcPts val="800"/>
              </a:spcAft>
              <a:buNone/>
            </a:pPr>
            <a:r>
              <a:rPr lang="en-US" sz="1000" dirty="0">
                <a:latin typeface="+mj-lt"/>
                <a:ea typeface="Calibri" panose="020F0502020204030204" pitchFamily="34" charset="0"/>
                <a:cs typeface="Times New Roman" panose="02020603050405020304" pitchFamily="18" charset="0"/>
              </a:rPr>
              <a:t>Univariate analysis is first conducted to understand the general frequency distribution of the responses from asset owners within the </a:t>
            </a:r>
            <a:r>
              <a:rPr lang="en-US" sz="1000" i="1" dirty="0">
                <a:latin typeface="+mj-lt"/>
                <a:ea typeface="Calibri" panose="020F0502020204030204" pitchFamily="34" charset="0"/>
                <a:cs typeface="Times New Roman" panose="02020603050405020304" pitchFamily="18" charset="0"/>
              </a:rPr>
              <a:t>Investment and stewardship policy (ISP)</a:t>
            </a:r>
            <a:r>
              <a:rPr lang="en-US" sz="1000" dirty="0">
                <a:latin typeface="+mj-lt"/>
                <a:ea typeface="Calibri" panose="020F0502020204030204" pitchFamily="34" charset="0"/>
                <a:cs typeface="Times New Roman" panose="02020603050405020304" pitchFamily="18" charset="0"/>
              </a:rPr>
              <a:t> and </a:t>
            </a:r>
            <a:r>
              <a:rPr lang="en-US" sz="1000" i="1" dirty="0">
                <a:latin typeface="+mj-lt"/>
                <a:ea typeface="Calibri" panose="020F0502020204030204" pitchFamily="34" charset="0"/>
                <a:cs typeface="Times New Roman" panose="02020603050405020304" pitchFamily="18" charset="0"/>
              </a:rPr>
              <a:t>Manager selection, appointment and monitoring (SAM)</a:t>
            </a:r>
            <a:r>
              <a:rPr lang="en-US" sz="1000" dirty="0">
                <a:latin typeface="+mj-lt"/>
                <a:ea typeface="Calibri" panose="020F0502020204030204" pitchFamily="34" charset="0"/>
                <a:cs typeface="Times New Roman" panose="02020603050405020304" pitchFamily="18" charset="0"/>
              </a:rPr>
              <a:t> modules. </a:t>
            </a:r>
          </a:p>
          <a:p>
            <a:pPr marL="0" indent="0">
              <a:spcBef>
                <a:spcPts val="0"/>
              </a:spcBef>
              <a:spcAft>
                <a:spcPts val="800"/>
              </a:spcAft>
              <a:buNone/>
            </a:pPr>
            <a:r>
              <a:rPr lang="en-US" sz="1000" dirty="0">
                <a:latin typeface="+mj-lt"/>
                <a:ea typeface="Calibri" panose="020F0502020204030204" pitchFamily="34" charset="0"/>
                <a:cs typeface="Times New Roman" panose="02020603050405020304" pitchFamily="18" charset="0"/>
              </a:rPr>
              <a:t>Pairwise analysis is then done to identify any trends/patterns between the frequency distribution against the asset owner’s AUM band, region, asset owner type, and PRI indicator scores</a:t>
            </a:r>
            <a:r>
              <a:rPr lang="en-US" sz="1000" baseline="30000" dirty="0">
                <a:latin typeface="+mj-lt"/>
                <a:ea typeface="Calibri" panose="020F0502020204030204" pitchFamily="34" charset="0"/>
                <a:cs typeface="Times New Roman" panose="02020603050405020304" pitchFamily="18" charset="0"/>
              </a:rPr>
              <a:t>1</a:t>
            </a:r>
            <a:r>
              <a:rPr lang="en-US" sz="1000" dirty="0">
                <a:latin typeface="+mj-lt"/>
                <a:ea typeface="Calibri" panose="020F0502020204030204" pitchFamily="34" charset="0"/>
                <a:cs typeface="Times New Roman" panose="02020603050405020304" pitchFamily="18" charset="0"/>
              </a:rPr>
              <a:t>. Indicators that have chi square p value of 0.05 and below are then shortlisted for a further qualitative review.</a:t>
            </a:r>
            <a:r>
              <a:rPr lang="en-GB" sz="1000" dirty="0">
                <a:latin typeface="+mj-lt"/>
                <a:ea typeface="Calibri" panose="020F0502020204030204" pitchFamily="34" charset="0"/>
                <a:cs typeface="Times New Roman" panose="02020603050405020304" pitchFamily="18" charset="0"/>
              </a:rPr>
              <a:t> </a:t>
            </a:r>
          </a:p>
          <a:p>
            <a:pPr marL="0" indent="0">
              <a:spcBef>
                <a:spcPts val="0"/>
              </a:spcBef>
              <a:spcAft>
                <a:spcPts val="800"/>
              </a:spcAft>
              <a:buNone/>
            </a:pPr>
            <a:r>
              <a:rPr lang="en-GB" sz="1000" dirty="0">
                <a:latin typeface="+mj-lt"/>
                <a:ea typeface="Calibri" panose="020F0502020204030204" pitchFamily="34" charset="0"/>
                <a:cs typeface="Times New Roman" panose="02020603050405020304" pitchFamily="18" charset="0"/>
              </a:rPr>
              <a:t>All percentages refer to total respondents (i.e. N=454) unless specified.</a:t>
            </a:r>
          </a:p>
          <a:p>
            <a:pPr marL="0" indent="0">
              <a:spcBef>
                <a:spcPts val="0"/>
              </a:spcBef>
              <a:spcAft>
                <a:spcPts val="800"/>
              </a:spcAft>
              <a:buNone/>
            </a:pPr>
            <a:endParaRPr lang="en-US" sz="1000" i="1" dirty="0">
              <a:latin typeface="+mj-lt"/>
              <a:ea typeface="Calibri" panose="020F0502020204030204" pitchFamily="34" charset="0"/>
              <a:cs typeface="Times New Roman" panose="02020603050405020304" pitchFamily="18" charset="0"/>
            </a:endParaRPr>
          </a:p>
          <a:p>
            <a:pPr marL="0" indent="0">
              <a:spcBef>
                <a:spcPts val="0"/>
              </a:spcBef>
              <a:spcAft>
                <a:spcPts val="800"/>
              </a:spcAft>
              <a:buNone/>
            </a:pPr>
            <a:r>
              <a:rPr lang="en-US" sz="1000" b="1" u="sng" dirty="0">
                <a:latin typeface="+mj-lt"/>
                <a:ea typeface="Calibri" panose="020F0502020204030204" pitchFamily="34" charset="0"/>
                <a:cs typeface="Times New Roman" panose="02020603050405020304" pitchFamily="18" charset="0"/>
              </a:rPr>
              <a:t>Text Analytics</a:t>
            </a:r>
          </a:p>
          <a:p>
            <a:pPr marL="0" indent="0">
              <a:spcBef>
                <a:spcPts val="0"/>
              </a:spcBef>
              <a:spcAft>
                <a:spcPts val="800"/>
              </a:spcAft>
              <a:buNone/>
            </a:pPr>
            <a:r>
              <a:rPr lang="en-US" sz="1000" dirty="0">
                <a:latin typeface="+mj-lt"/>
                <a:ea typeface="Calibri" panose="020F0502020204030204" pitchFamily="34" charset="0"/>
                <a:cs typeface="Times New Roman" panose="02020603050405020304" pitchFamily="18" charset="0"/>
              </a:rPr>
              <a:t>Natural language processing (NLP) techniques were applied in the analysis of asset owners’ text responses for the </a:t>
            </a:r>
            <a:r>
              <a:rPr lang="en-US" sz="1000" i="1" dirty="0">
                <a:latin typeface="+mj-lt"/>
                <a:ea typeface="Calibri" panose="020F0502020204030204" pitchFamily="34" charset="0"/>
                <a:cs typeface="Times New Roman" panose="02020603050405020304" pitchFamily="18" charset="0"/>
              </a:rPr>
              <a:t>Senior leadership statement (SLS) </a:t>
            </a:r>
            <a:r>
              <a:rPr lang="en-US" sz="1000" dirty="0">
                <a:latin typeface="+mj-lt"/>
                <a:ea typeface="Calibri" panose="020F0502020204030204" pitchFamily="34" charset="0"/>
                <a:cs typeface="Times New Roman" panose="02020603050405020304" pitchFamily="18" charset="0"/>
              </a:rPr>
              <a:t>module. They include the following:</a:t>
            </a:r>
          </a:p>
          <a:p>
            <a:pPr marL="341313" indent="-166688">
              <a:spcBef>
                <a:spcPts val="0"/>
              </a:spcBef>
              <a:spcAft>
                <a:spcPts val="0"/>
              </a:spcAft>
            </a:pPr>
            <a:r>
              <a:rPr lang="en-US" sz="1000" dirty="0">
                <a:latin typeface="+mj-lt"/>
                <a:ea typeface="Calibri" panose="020F0502020204030204" pitchFamily="34" charset="0"/>
                <a:cs typeface="Times New Roman" panose="02020603050405020304" pitchFamily="18" charset="0"/>
              </a:rPr>
              <a:t>converting </a:t>
            </a:r>
            <a:r>
              <a:rPr lang="en-US" sz="1000" dirty="0">
                <a:latin typeface="+mj-lt"/>
                <a:cs typeface="Times New Roman" panose="02020603050405020304" pitchFamily="18" charset="0"/>
              </a:rPr>
              <a:t>the data to lower case characters;</a:t>
            </a:r>
          </a:p>
          <a:p>
            <a:pPr marL="341313" indent="-166688">
              <a:spcBef>
                <a:spcPts val="0"/>
              </a:spcBef>
              <a:spcAft>
                <a:spcPts val="0"/>
              </a:spcAft>
            </a:pPr>
            <a:r>
              <a:rPr lang="en-US" sz="1000" dirty="0">
                <a:latin typeface="+mj-lt"/>
                <a:cs typeface="Times New Roman" panose="02020603050405020304" pitchFamily="18" charset="0"/>
              </a:rPr>
              <a:t>removing special characters, punctuations and hyperlinks;</a:t>
            </a:r>
          </a:p>
          <a:p>
            <a:pPr marL="341313" indent="-166688">
              <a:spcBef>
                <a:spcPts val="0"/>
              </a:spcBef>
              <a:spcAft>
                <a:spcPts val="0"/>
              </a:spcAft>
            </a:pPr>
            <a:r>
              <a:rPr lang="en-US" sz="1000" dirty="0">
                <a:latin typeface="+mj-lt"/>
                <a:cs typeface="Times New Roman" panose="02020603050405020304" pitchFamily="18" charset="0"/>
              </a:rPr>
              <a:t>constructing  </a:t>
            </a:r>
            <a:r>
              <a:rPr lang="en-US" sz="1000" dirty="0" err="1">
                <a:latin typeface="+mj-lt"/>
                <a:cs typeface="Times New Roman" panose="02020603050405020304" pitchFamily="18" charset="0"/>
              </a:rPr>
              <a:t>stopwords</a:t>
            </a:r>
            <a:r>
              <a:rPr lang="en-US" sz="1000" dirty="0">
                <a:latin typeface="+mj-lt"/>
                <a:cs typeface="Times New Roman" panose="02020603050405020304" pitchFamily="18" charset="0"/>
              </a:rPr>
              <a:t> list to remove commonly used words that do not add value in a statement;</a:t>
            </a:r>
          </a:p>
          <a:p>
            <a:pPr marL="341313" indent="-166688">
              <a:spcBef>
                <a:spcPts val="0"/>
              </a:spcBef>
              <a:spcAft>
                <a:spcPts val="0"/>
              </a:spcAft>
            </a:pPr>
            <a:r>
              <a:rPr lang="en-US" sz="1000" dirty="0">
                <a:latin typeface="+mj-lt"/>
                <a:cs typeface="Times New Roman" panose="02020603050405020304" pitchFamily="18" charset="0"/>
              </a:rPr>
              <a:t>lemmatization </a:t>
            </a:r>
            <a:r>
              <a:rPr lang="en-US" sz="1000" dirty="0">
                <a:latin typeface="+mj-lt"/>
                <a:ea typeface="Calibri" panose="020F0502020204030204" pitchFamily="34" charset="0"/>
                <a:cs typeface="Times New Roman" panose="02020603050405020304" pitchFamily="18" charset="0"/>
              </a:rPr>
              <a:t>of the text data to its root form.</a:t>
            </a:r>
          </a:p>
          <a:p>
            <a:pPr marL="174625" indent="0">
              <a:spcBef>
                <a:spcPts val="0"/>
              </a:spcBef>
              <a:spcAft>
                <a:spcPts val="0"/>
              </a:spcAft>
              <a:buNone/>
            </a:pPr>
            <a:endParaRPr lang="en-US" sz="1000" dirty="0">
              <a:latin typeface="+mj-lt"/>
              <a:ea typeface="Calibri" panose="020F0502020204030204" pitchFamily="34" charset="0"/>
              <a:cs typeface="Times New Roman" panose="02020603050405020304" pitchFamily="18" charset="0"/>
            </a:endParaRPr>
          </a:p>
          <a:p>
            <a:pPr marL="0" indent="0">
              <a:spcBef>
                <a:spcPts val="0"/>
              </a:spcBef>
              <a:spcAft>
                <a:spcPts val="800"/>
              </a:spcAft>
              <a:buNone/>
            </a:pPr>
            <a:r>
              <a:rPr lang="en-US" sz="1000" dirty="0">
                <a:latin typeface="+mj-lt"/>
                <a:ea typeface="Calibri" panose="020F0502020204030204" pitchFamily="34" charset="0"/>
                <a:cs typeface="Times New Roman" panose="02020603050405020304" pitchFamily="18" charset="0"/>
              </a:rPr>
              <a:t>The output of the NLP analysis is then </a:t>
            </a:r>
            <a:r>
              <a:rPr lang="en-US" sz="1000" dirty="0" err="1">
                <a:latin typeface="+mj-lt"/>
                <a:ea typeface="Calibri" panose="020F0502020204030204" pitchFamily="34" charset="0"/>
                <a:cs typeface="Times New Roman" panose="02020603050405020304" pitchFamily="18" charset="0"/>
              </a:rPr>
              <a:t>visualised</a:t>
            </a:r>
            <a:r>
              <a:rPr lang="en-US" sz="1000" dirty="0">
                <a:latin typeface="+mj-lt"/>
                <a:ea typeface="Calibri" panose="020F0502020204030204" pitchFamily="34" charset="0"/>
                <a:cs typeface="Times New Roman" panose="02020603050405020304" pitchFamily="18" charset="0"/>
              </a:rPr>
              <a:t> in a frequency bar chart and word cloud to identify key themes and patterns from the text responses. The word cloud </a:t>
            </a:r>
            <a:r>
              <a:rPr lang="en-US" sz="1000" dirty="0" err="1">
                <a:latin typeface="+mj-lt"/>
                <a:ea typeface="Calibri" panose="020F0502020204030204" pitchFamily="34" charset="0"/>
                <a:cs typeface="Times New Roman" panose="02020603050405020304" pitchFamily="18" charset="0"/>
              </a:rPr>
              <a:t>visualises</a:t>
            </a:r>
            <a:r>
              <a:rPr lang="en-US" sz="1000" dirty="0">
                <a:latin typeface="+mj-lt"/>
                <a:ea typeface="Calibri" panose="020F0502020204030204" pitchFamily="34" charset="0"/>
                <a:cs typeface="Times New Roman" panose="02020603050405020304" pitchFamily="18" charset="0"/>
              </a:rPr>
              <a:t> the word tokens, with words appearing in higher frequency displayed larger. Bi-gram word clouds generated are based on a sequence of two adjacent words.</a:t>
            </a:r>
          </a:p>
        </p:txBody>
      </p:sp>
      <p:sp>
        <p:nvSpPr>
          <p:cNvPr id="4" name="Title 1">
            <a:extLst>
              <a:ext uri="{FF2B5EF4-FFF2-40B4-BE49-F238E27FC236}">
                <a16:creationId xmlns:a16="http://schemas.microsoft.com/office/drawing/2014/main" id="{8B33CDCC-828F-4961-1CC1-7494C493F5C0}"/>
              </a:ext>
            </a:extLst>
          </p:cNvPr>
          <p:cNvSpPr txBox="1">
            <a:spLocks/>
          </p:cNvSpPr>
          <p:nvPr/>
        </p:nvSpPr>
        <p:spPr bwMode="auto">
          <a:xfrm>
            <a:off x="620486" y="653142"/>
            <a:ext cx="7862206" cy="505506"/>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lgn="l" rtl="0" eaLnBrk="1" fontAlgn="base" hangingPunct="1">
              <a:lnSpc>
                <a:spcPct val="90000"/>
              </a:lnSpc>
              <a:spcBef>
                <a:spcPct val="0"/>
              </a:spcBef>
              <a:spcAft>
                <a:spcPct val="0"/>
              </a:spcAft>
              <a:defRPr sz="2000">
                <a:solidFill>
                  <a:srgbClr val="E11B22"/>
                </a:solidFill>
                <a:latin typeface="+mj-lt"/>
                <a:ea typeface="+mj-ea"/>
                <a:cs typeface="+mj-cs"/>
              </a:defRPr>
            </a:lvl1pPr>
            <a:lvl2pPr algn="l" rtl="0" eaLnBrk="1" fontAlgn="base" hangingPunct="1">
              <a:spcBef>
                <a:spcPct val="0"/>
              </a:spcBef>
              <a:spcAft>
                <a:spcPct val="0"/>
              </a:spcAft>
              <a:defRPr sz="2000">
                <a:solidFill>
                  <a:srgbClr val="E11B22"/>
                </a:solidFill>
                <a:latin typeface="Arial" charset="0"/>
                <a:ea typeface="ＭＳ Ｐゴシック" pitchFamily="108" charset="-128"/>
              </a:defRPr>
            </a:lvl2pPr>
            <a:lvl3pPr algn="l" rtl="0" eaLnBrk="1" fontAlgn="base" hangingPunct="1">
              <a:spcBef>
                <a:spcPct val="0"/>
              </a:spcBef>
              <a:spcAft>
                <a:spcPct val="0"/>
              </a:spcAft>
              <a:defRPr sz="2000">
                <a:solidFill>
                  <a:srgbClr val="E11B22"/>
                </a:solidFill>
                <a:latin typeface="Arial" charset="0"/>
                <a:ea typeface="ＭＳ Ｐゴシック" pitchFamily="108" charset="-128"/>
              </a:defRPr>
            </a:lvl3pPr>
            <a:lvl4pPr algn="l" rtl="0" eaLnBrk="1" fontAlgn="base" hangingPunct="1">
              <a:spcBef>
                <a:spcPct val="0"/>
              </a:spcBef>
              <a:spcAft>
                <a:spcPct val="0"/>
              </a:spcAft>
              <a:defRPr sz="2000">
                <a:solidFill>
                  <a:srgbClr val="E11B22"/>
                </a:solidFill>
                <a:latin typeface="Arial" charset="0"/>
                <a:ea typeface="ＭＳ Ｐゴシック" pitchFamily="108" charset="-128"/>
              </a:defRPr>
            </a:lvl4pPr>
            <a:lvl5pPr algn="l" rtl="0" eaLnBrk="1" fontAlgn="base" hangingPunct="1">
              <a:spcBef>
                <a:spcPct val="0"/>
              </a:spcBef>
              <a:spcAft>
                <a:spcPct val="0"/>
              </a:spcAft>
              <a:defRPr sz="2000">
                <a:solidFill>
                  <a:srgbClr val="E11B22"/>
                </a:solidFill>
                <a:latin typeface="Arial" charset="0"/>
                <a:ea typeface="ＭＳ Ｐゴシック" pitchFamily="108" charset="-128"/>
              </a:defRPr>
            </a:lvl5pPr>
            <a:lvl6pPr marL="457200" algn="l" rtl="0" eaLnBrk="1" fontAlgn="base" hangingPunct="1">
              <a:spcBef>
                <a:spcPct val="0"/>
              </a:spcBef>
              <a:spcAft>
                <a:spcPct val="0"/>
              </a:spcAft>
              <a:defRPr sz="2000">
                <a:solidFill>
                  <a:srgbClr val="E11B22"/>
                </a:solidFill>
                <a:latin typeface="Arial" charset="0"/>
                <a:ea typeface="ＭＳ Ｐゴシック" pitchFamily="108" charset="-128"/>
              </a:defRPr>
            </a:lvl6pPr>
            <a:lvl7pPr marL="914400" algn="l" rtl="0" eaLnBrk="1" fontAlgn="base" hangingPunct="1">
              <a:spcBef>
                <a:spcPct val="0"/>
              </a:spcBef>
              <a:spcAft>
                <a:spcPct val="0"/>
              </a:spcAft>
              <a:defRPr sz="2000">
                <a:solidFill>
                  <a:srgbClr val="E11B22"/>
                </a:solidFill>
                <a:latin typeface="Arial" charset="0"/>
                <a:ea typeface="ＭＳ Ｐゴシック" pitchFamily="108" charset="-128"/>
              </a:defRPr>
            </a:lvl7pPr>
            <a:lvl8pPr marL="1371600" algn="l" rtl="0" eaLnBrk="1" fontAlgn="base" hangingPunct="1">
              <a:spcBef>
                <a:spcPct val="0"/>
              </a:spcBef>
              <a:spcAft>
                <a:spcPct val="0"/>
              </a:spcAft>
              <a:defRPr sz="2000">
                <a:solidFill>
                  <a:srgbClr val="E11B22"/>
                </a:solidFill>
                <a:latin typeface="Arial" charset="0"/>
                <a:ea typeface="ＭＳ Ｐゴシック" pitchFamily="108" charset="-128"/>
              </a:defRPr>
            </a:lvl8pPr>
            <a:lvl9pPr marL="1828800" algn="l" rtl="0" eaLnBrk="1" fontAlgn="base" hangingPunct="1">
              <a:spcBef>
                <a:spcPct val="0"/>
              </a:spcBef>
              <a:spcAft>
                <a:spcPct val="0"/>
              </a:spcAft>
              <a:defRPr sz="2000">
                <a:solidFill>
                  <a:srgbClr val="E11B22"/>
                </a:solidFill>
                <a:latin typeface="Arial" charset="0"/>
                <a:ea typeface="ＭＳ Ｐゴシック" pitchFamily="108" charset="-128"/>
              </a:defRPr>
            </a:lvl9pPr>
          </a:lstStyle>
          <a:p>
            <a:r>
              <a:rPr lang="en-GB" b="1" dirty="0">
                <a:solidFill>
                  <a:schemeClr val="accent1"/>
                </a:solidFill>
              </a:rPr>
              <a:t>Methodology</a:t>
            </a:r>
            <a:endParaRPr lang="en-GB" b="1" kern="0" dirty="0"/>
          </a:p>
        </p:txBody>
      </p:sp>
    </p:spTree>
    <p:extLst>
      <p:ext uri="{BB962C8B-B14F-4D97-AF65-F5344CB8AC3E}">
        <p14:creationId xmlns:p14="http://schemas.microsoft.com/office/powerpoint/2010/main" val="1541580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258BB25-E5DC-47C5-92A4-C80A14DB5854}"/>
              </a:ext>
            </a:extLst>
          </p:cNvPr>
          <p:cNvSpPr txBox="1">
            <a:spLocks/>
          </p:cNvSpPr>
          <p:nvPr/>
        </p:nvSpPr>
        <p:spPr>
          <a:xfrm>
            <a:off x="524924" y="5597308"/>
            <a:ext cx="7862207" cy="532030"/>
          </a:xfrm>
          <a:prstGeom prst="rect">
            <a:avLst/>
          </a:prstGeom>
        </p:spPr>
        <p:txBody>
          <a:bodyPr vert="horz" lIns="91440" tIns="45720" rIns="91440" bIns="45720" rtlCol="0">
            <a:noAutofit/>
          </a:bodyPr>
          <a:lstStyle>
            <a:lvl1pPr marL="285750" indent="-285750" algn="l" defTabSz="914400" rtl="0" eaLnBrk="1" latinLnBrk="0" hangingPunct="1">
              <a:lnSpc>
                <a:spcPct val="90000"/>
              </a:lnSpc>
              <a:spcBef>
                <a:spcPts val="1000"/>
              </a:spcBef>
              <a:buClr>
                <a:srgbClr val="00AFF0"/>
              </a:buClr>
              <a:buFont typeface="Wingdings" panose="05000000000000000000" pitchFamily="2" charset="2"/>
              <a:buChar char="§"/>
              <a:defRPr sz="15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lnSpc>
                <a:spcPct val="90000"/>
              </a:lnSpc>
              <a:spcBef>
                <a:spcPts val="500"/>
              </a:spcBef>
              <a:buClr>
                <a:srgbClr val="00AFF0"/>
              </a:buClr>
              <a:buFont typeface="Wingdings" panose="05000000000000000000" pitchFamily="2" charset="2"/>
              <a:buChar char="§"/>
              <a:defRPr sz="1500" kern="1200">
                <a:solidFill>
                  <a:schemeClr val="tx1"/>
                </a:solidFill>
                <a:latin typeface="Arial" panose="020B0604020202020204" pitchFamily="34" charset="0"/>
                <a:ea typeface="+mn-ea"/>
                <a:cs typeface="Arial" panose="020B0604020202020204" pitchFamily="34" charset="0"/>
              </a:defRPr>
            </a:lvl2pPr>
            <a:lvl3pPr marL="1200150" indent="-285750" algn="l" defTabSz="914400" rtl="0" eaLnBrk="1" latinLnBrk="0" hangingPunct="1">
              <a:lnSpc>
                <a:spcPct val="90000"/>
              </a:lnSpc>
              <a:spcBef>
                <a:spcPts val="500"/>
              </a:spcBef>
              <a:buClr>
                <a:srgbClr val="00AFF0"/>
              </a:buClr>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57350" indent="-285750" algn="l" defTabSz="914400" rtl="0" eaLnBrk="1" latinLnBrk="0" hangingPunct="1">
              <a:lnSpc>
                <a:spcPct val="90000"/>
              </a:lnSpc>
              <a:spcBef>
                <a:spcPts val="500"/>
              </a:spcBef>
              <a:buClr>
                <a:srgbClr val="00AFF0"/>
              </a:buClr>
              <a:buFont typeface="Wingdings" panose="05000000000000000000" pitchFamily="2" charset="2"/>
              <a:buChar char="§"/>
              <a:defRPr sz="10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90000"/>
              </a:lnSpc>
              <a:spcBef>
                <a:spcPts val="500"/>
              </a:spcBef>
              <a:buClr>
                <a:srgbClr val="00AFF0"/>
              </a:buClr>
              <a:buFont typeface="Wingdings" panose="05000000000000000000" pitchFamily="2" charset="2"/>
              <a:buChar char="§"/>
              <a:defRPr sz="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i="1">
                <a:solidFill>
                  <a:schemeClr val="bg2">
                    <a:lumMod val="50000"/>
                  </a:schemeClr>
                </a:solidFill>
              </a:rPr>
              <a:t>This presentation is being provided to you by PRI Association (“the PRI”) and its subsidiaries for information purposes only. The presentation is incomplete without reference to, and should be viewed solely in conjunction with, the oral briefing provided by the PRI. No reliance may be placed on its accuracy or completeness. Neither the presentation, nor any of its contents, may be reproduced, or used for any other purpose, without the prior written consent of the PRI. PRI Association is incorporated in England &amp; Wales, registered number 7207947 and registered at 25 Camperdown Street, London E1 8DZ.</a:t>
            </a:r>
          </a:p>
          <a:p>
            <a:pPr marL="0" indent="0">
              <a:buFont typeface="Wingdings" panose="05000000000000000000" pitchFamily="2" charset="2"/>
              <a:buNone/>
            </a:pPr>
            <a:endParaRPr lang="en-GB" sz="800" i="1">
              <a:solidFill>
                <a:schemeClr val="bg2">
                  <a:lumMod val="50000"/>
                </a:schemeClr>
              </a:solidFill>
            </a:endParaRPr>
          </a:p>
        </p:txBody>
      </p:sp>
      <p:sp>
        <p:nvSpPr>
          <p:cNvPr id="4" name="Slide Number Placeholder 4">
            <a:extLst>
              <a:ext uri="{FF2B5EF4-FFF2-40B4-BE49-F238E27FC236}">
                <a16:creationId xmlns:a16="http://schemas.microsoft.com/office/drawing/2014/main" id="{F4EED020-0F99-0056-81A9-7F9CC428E7C1}"/>
              </a:ext>
            </a:extLst>
          </p:cNvPr>
          <p:cNvSpPr>
            <a:spLocks noGrp="1"/>
          </p:cNvSpPr>
          <p:nvPr>
            <p:ph type="sldNum" sz="quarter" idx="4"/>
          </p:nvPr>
        </p:nvSpPr>
        <p:spPr>
          <a:xfrm>
            <a:off x="7914075" y="6481938"/>
            <a:ext cx="568617" cy="201242"/>
          </a:xfrm>
        </p:spPr>
        <p:txBody>
          <a:bodyPr/>
          <a:lstStyle/>
          <a:p>
            <a:fld id="{AB3D6D62-770D-4A03-AB63-5CBA935EDD21}" type="slidenum">
              <a:rPr lang="en-GB" smtClean="0"/>
              <a:pPr/>
              <a:t>12</a:t>
            </a:fld>
            <a:endParaRPr lang="en-GB"/>
          </a:p>
        </p:txBody>
      </p:sp>
      <p:sp>
        <p:nvSpPr>
          <p:cNvPr id="7" name="Rectangle 1">
            <a:extLst>
              <a:ext uri="{FF2B5EF4-FFF2-40B4-BE49-F238E27FC236}">
                <a16:creationId xmlns:a16="http://schemas.microsoft.com/office/drawing/2014/main" id="{DEADEAE7-D6FB-1A87-CCD7-F4E5FCD45E6D}"/>
              </a:ext>
            </a:extLst>
          </p:cNvPr>
          <p:cNvSpPr>
            <a:spLocks noChangeArrowheads="1"/>
          </p:cNvSpPr>
          <p:nvPr/>
        </p:nvSpPr>
        <p:spPr bwMode="auto">
          <a:xfrm>
            <a:off x="619842" y="1529987"/>
            <a:ext cx="1485623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97347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412BF-6F04-4526-820E-C5779C8BB8E0}"/>
              </a:ext>
            </a:extLst>
          </p:cNvPr>
          <p:cNvSpPr>
            <a:spLocks noGrp="1"/>
          </p:cNvSpPr>
          <p:nvPr>
            <p:ph type="ctrTitle"/>
          </p:nvPr>
        </p:nvSpPr>
        <p:spPr/>
        <p:txBody>
          <a:bodyPr/>
          <a:lstStyle/>
          <a:p>
            <a:r>
              <a:rPr lang="en-GB"/>
              <a:t>Key findings</a:t>
            </a:r>
          </a:p>
        </p:txBody>
      </p:sp>
      <p:sp>
        <p:nvSpPr>
          <p:cNvPr id="3" name="Subtitle 2">
            <a:extLst>
              <a:ext uri="{FF2B5EF4-FFF2-40B4-BE49-F238E27FC236}">
                <a16:creationId xmlns:a16="http://schemas.microsoft.com/office/drawing/2014/main" id="{E7FED1C2-CE01-41B9-98EF-2C7CA0038916}"/>
              </a:ext>
            </a:extLst>
          </p:cNvPr>
          <p:cNvSpPr>
            <a:spLocks noGrp="1"/>
          </p:cNvSpPr>
          <p:nvPr>
            <p:ph type="subTitle" idx="1"/>
          </p:nvPr>
        </p:nvSpPr>
        <p:spPr/>
        <p:txBody>
          <a:bodyPr/>
          <a:lstStyle/>
          <a:p>
            <a:r>
              <a:rPr lang="en-US" dirty="0"/>
              <a:t>Driven by differences including between regulatory environments and beneficiaries’ objectives, asset owners’ practices, policies and commitments vary between asset owner type and across geographies.</a:t>
            </a:r>
            <a:endParaRPr lang="en-GB" dirty="0"/>
          </a:p>
        </p:txBody>
      </p:sp>
      <p:graphicFrame>
        <p:nvGraphicFramePr>
          <p:cNvPr id="9" name="Content Placeholder 8">
            <a:extLst>
              <a:ext uri="{FF2B5EF4-FFF2-40B4-BE49-F238E27FC236}">
                <a16:creationId xmlns:a16="http://schemas.microsoft.com/office/drawing/2014/main" id="{95A1E1F8-449B-4ABC-B3F5-D58F42883611}"/>
              </a:ext>
            </a:extLst>
          </p:cNvPr>
          <p:cNvGraphicFramePr>
            <a:graphicFrameLocks noGrp="1"/>
          </p:cNvGraphicFramePr>
          <p:nvPr>
            <p:ph idx="12"/>
            <p:extLst>
              <p:ext uri="{D42A27DB-BD31-4B8C-83A1-F6EECF244321}">
                <p14:modId xmlns:p14="http://schemas.microsoft.com/office/powerpoint/2010/main" val="3710971862"/>
              </p:ext>
            </p:extLst>
          </p:nvPr>
        </p:nvGraphicFramePr>
        <p:xfrm>
          <a:off x="3939611" y="3505200"/>
          <a:ext cx="4583904" cy="2632688"/>
        </p:xfrm>
        <a:graphic>
          <a:graphicData uri="http://schemas.openxmlformats.org/drawingml/2006/table">
            <a:tbl>
              <a:tblPr firstRow="1" bandRow="1">
                <a:tableStyleId>{5C22544A-7EE6-4342-B048-85BDC9FD1C3A}</a:tableStyleId>
              </a:tblPr>
              <a:tblGrid>
                <a:gridCol w="4583904">
                  <a:extLst>
                    <a:ext uri="{9D8B030D-6E8A-4147-A177-3AD203B41FA5}">
                      <a16:colId xmlns:a16="http://schemas.microsoft.com/office/drawing/2014/main" val="336237247"/>
                    </a:ext>
                  </a:extLst>
                </a:gridCol>
              </a:tblGrid>
              <a:tr h="309728">
                <a:tc>
                  <a:txBody>
                    <a:bodyPr/>
                    <a:lstStyle/>
                    <a:p>
                      <a:r>
                        <a:rPr lang="en-GB" sz="1400" dirty="0"/>
                        <a:t>Areas for development</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2819450162"/>
                  </a:ext>
                </a:extLst>
              </a:tr>
              <a:tr h="46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0000"/>
                          </a:solidFill>
                          <a:effectLst/>
                          <a:latin typeface="+mn-lt"/>
                          <a:ea typeface="MS PGothic" panose="020B0600070205080204" pitchFamily="34" charset="-128"/>
                        </a:rPr>
                        <a:t>Asset classes:</a:t>
                      </a:r>
                      <a:r>
                        <a:rPr lang="en-US" sz="1200" dirty="0">
                          <a:solidFill>
                            <a:srgbClr val="000000"/>
                          </a:solidFill>
                          <a:effectLst/>
                          <a:latin typeface="+mn-lt"/>
                          <a:ea typeface="MS PGothic" panose="020B0600070205080204" pitchFamily="34" charset="-128"/>
                        </a:rPr>
                        <a:t> Responsible investment practices are inconsistently applied across asset classes and strategies. </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3815450444"/>
                  </a:ext>
                </a:extLst>
              </a:tr>
              <a:tr h="46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ffectLst/>
                          <a:latin typeface="+mn-lt"/>
                          <a:ea typeface="MS PGothic" panose="020B0600070205080204" pitchFamily="34" charset="-128"/>
                          <a:cs typeface="Times New Roman" panose="02020603050405020304" pitchFamily="18" charset="0"/>
                        </a:rPr>
                        <a:t>Stewardship: </a:t>
                      </a:r>
                      <a:r>
                        <a:rPr lang="en-US" sz="1200" dirty="0">
                          <a:effectLst/>
                          <a:latin typeface="+mn-lt"/>
                          <a:ea typeface="MS PGothic" panose="020B0600070205080204" pitchFamily="34" charset="-128"/>
                          <a:cs typeface="Times New Roman" panose="02020603050405020304" pitchFamily="18" charset="0"/>
                        </a:rPr>
                        <a:t>While most assess how managers implement a stewardship policy, overseeing specific actions is less common.</a:t>
                      </a:r>
                      <a:endParaRPr lang="en-GB" sz="1200" dirty="0">
                        <a:latin typeface="+mn-lt"/>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806973308"/>
                  </a:ext>
                </a:extLst>
              </a:tr>
              <a:tr h="46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0000"/>
                          </a:solidFill>
                          <a:effectLst/>
                          <a:latin typeface="+mn-lt"/>
                          <a:ea typeface="MS PGothic" panose="020B0600070205080204" pitchFamily="34" charset="-128"/>
                        </a:rPr>
                        <a:t>Contracts:</a:t>
                      </a:r>
                      <a:r>
                        <a:rPr lang="en-US" sz="1200" dirty="0">
                          <a:solidFill>
                            <a:srgbClr val="000000"/>
                          </a:solidFill>
                          <a:effectLst/>
                          <a:latin typeface="+mn-lt"/>
                          <a:ea typeface="MS PGothic" panose="020B0600070205080204" pitchFamily="34" charset="-128"/>
                        </a:rPr>
                        <a:t> Considering responsible investment considerations during selection is often not followed through into contracts.</a:t>
                      </a:r>
                      <a:endParaRPr lang="en-GB" sz="1200" dirty="0">
                        <a:solidFill>
                          <a:srgbClr val="000000"/>
                        </a:solidFill>
                        <a:effectLst/>
                        <a:latin typeface="+mn-lt"/>
                        <a:ea typeface="MS PGothic" panose="020B0600070205080204" pitchFamily="34" charset="-128"/>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solidFill>
                      <a:srgbClr val="EBEBEB"/>
                    </a:solidFill>
                  </a:tcPr>
                </a:tc>
                <a:extLst>
                  <a:ext uri="{0D108BD9-81ED-4DB2-BD59-A6C34878D82A}">
                    <a16:rowId xmlns:a16="http://schemas.microsoft.com/office/drawing/2014/main" val="2343627276"/>
                  </a:ext>
                </a:extLst>
              </a:tr>
              <a:tr h="46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0000"/>
                          </a:solidFill>
                          <a:effectLst/>
                          <a:latin typeface="+mn-lt"/>
                          <a:ea typeface="MS PGothic" panose="020B0600070205080204" pitchFamily="34" charset="-128"/>
                        </a:rPr>
                        <a:t>Social issues:</a:t>
                      </a:r>
                      <a:r>
                        <a:rPr lang="en-US" sz="1200" dirty="0">
                          <a:solidFill>
                            <a:srgbClr val="000000"/>
                          </a:solidFill>
                          <a:effectLst/>
                          <a:latin typeface="+mn-lt"/>
                          <a:ea typeface="MS PGothic" panose="020B0600070205080204" pitchFamily="34" charset="-128"/>
                        </a:rPr>
                        <a:t> Human rights, modern slavery and a “just” transition are often not mentioned in plans for the future.</a:t>
                      </a:r>
                      <a:endParaRPr lang="en-GB" sz="1200" dirty="0">
                        <a:latin typeface="+mn-lt"/>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60369637"/>
                  </a:ext>
                </a:extLst>
              </a:tr>
              <a:tr h="464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0000"/>
                          </a:solidFill>
                          <a:effectLst/>
                          <a:latin typeface="+mn-lt"/>
                          <a:ea typeface="MS PGothic" panose="020B0600070205080204" pitchFamily="34" charset="-128"/>
                        </a:rPr>
                        <a:t>TCFD implementation: </a:t>
                      </a:r>
                      <a:r>
                        <a:rPr lang="en-US" sz="1200" dirty="0">
                          <a:solidFill>
                            <a:srgbClr val="000000"/>
                          </a:solidFill>
                          <a:effectLst/>
                          <a:latin typeface="+mn-lt"/>
                          <a:ea typeface="MS PGothic" panose="020B0600070205080204" pitchFamily="34" charset="-128"/>
                        </a:rPr>
                        <a:t>Fewer than 10% are implementing the TCFD’s recommendations across all four of its pillars.</a:t>
                      </a:r>
                      <a:endParaRPr lang="en-GB" sz="1200" dirty="0">
                        <a:latin typeface="+mn-lt"/>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B w="9525" cap="flat" cmpd="sng" algn="ctr">
                      <a:solidFill>
                        <a:schemeClr val="tx1"/>
                      </a:solidFill>
                      <a:prstDash val="solid"/>
                      <a:round/>
                      <a:headEnd type="none" w="med" len="med"/>
                      <a:tailEnd type="none" w="med" len="med"/>
                    </a:lnB>
                    <a:solidFill>
                      <a:srgbClr val="EBEBEB"/>
                    </a:solidFill>
                  </a:tcPr>
                </a:tc>
                <a:extLst>
                  <a:ext uri="{0D108BD9-81ED-4DB2-BD59-A6C34878D82A}">
                    <a16:rowId xmlns:a16="http://schemas.microsoft.com/office/drawing/2014/main" val="2320453468"/>
                  </a:ext>
                </a:extLst>
              </a:tr>
            </a:tbl>
          </a:graphicData>
        </a:graphic>
      </p:graphicFrame>
      <p:sp>
        <p:nvSpPr>
          <p:cNvPr id="5" name="Slide Number Placeholder 4">
            <a:extLst>
              <a:ext uri="{FF2B5EF4-FFF2-40B4-BE49-F238E27FC236}">
                <a16:creationId xmlns:a16="http://schemas.microsoft.com/office/drawing/2014/main" id="{1AE84DBD-1820-40EE-8073-617FACB6BBA0}"/>
              </a:ext>
            </a:extLst>
          </p:cNvPr>
          <p:cNvSpPr>
            <a:spLocks noGrp="1"/>
          </p:cNvSpPr>
          <p:nvPr>
            <p:ph type="sldNum" sz="quarter" idx="4"/>
          </p:nvPr>
        </p:nvSpPr>
        <p:spPr/>
        <p:txBody>
          <a:bodyPr/>
          <a:lstStyle/>
          <a:p>
            <a:fld id="{AB3D6D62-770D-4A03-AB63-5CBA935EDD21}" type="slidenum">
              <a:rPr lang="en-GB" smtClean="0"/>
              <a:pPr/>
              <a:t>2</a:t>
            </a:fld>
            <a:endParaRPr lang="en-GB"/>
          </a:p>
        </p:txBody>
      </p:sp>
      <p:graphicFrame>
        <p:nvGraphicFramePr>
          <p:cNvPr id="6" name="Table 6">
            <a:extLst>
              <a:ext uri="{FF2B5EF4-FFF2-40B4-BE49-F238E27FC236}">
                <a16:creationId xmlns:a16="http://schemas.microsoft.com/office/drawing/2014/main" id="{F5D4E4BD-5D53-4BFC-99C0-B2D3B7128177}"/>
              </a:ext>
            </a:extLst>
          </p:cNvPr>
          <p:cNvGraphicFramePr>
            <a:graphicFrameLocks noGrp="1"/>
          </p:cNvGraphicFramePr>
          <p:nvPr>
            <p:extLst>
              <p:ext uri="{D42A27DB-BD31-4B8C-83A1-F6EECF244321}">
                <p14:modId xmlns:p14="http://schemas.microsoft.com/office/powerpoint/2010/main" val="3063530013"/>
              </p:ext>
            </p:extLst>
          </p:nvPr>
        </p:nvGraphicFramePr>
        <p:xfrm>
          <a:off x="661308" y="3505201"/>
          <a:ext cx="3192845" cy="2632689"/>
        </p:xfrm>
        <a:graphic>
          <a:graphicData uri="http://schemas.openxmlformats.org/drawingml/2006/table">
            <a:tbl>
              <a:tblPr firstRow="1" bandRow="1">
                <a:tableStyleId>{5C22544A-7EE6-4342-B048-85BDC9FD1C3A}</a:tableStyleId>
              </a:tblPr>
              <a:tblGrid>
                <a:gridCol w="3192845">
                  <a:extLst>
                    <a:ext uri="{9D8B030D-6E8A-4147-A177-3AD203B41FA5}">
                      <a16:colId xmlns:a16="http://schemas.microsoft.com/office/drawing/2014/main" val="3055500542"/>
                    </a:ext>
                  </a:extLst>
                </a:gridCol>
              </a:tblGrid>
              <a:tr h="293526">
                <a:tc>
                  <a:txBody>
                    <a:bodyPr/>
                    <a:lstStyle/>
                    <a:p>
                      <a:r>
                        <a:rPr lang="en-GB" sz="1400" dirty="0"/>
                        <a:t>Areas to celebrate</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67796970"/>
                  </a:ext>
                </a:extLst>
              </a:tr>
              <a:tr h="499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rPr>
                        <a:t>Fiduciary duty is widely cited as a primary driver for pursuing responsible investment.</a:t>
                      </a:r>
                      <a:endParaRPr lang="en-GB" sz="1200" kern="1200" dirty="0">
                        <a:solidFill>
                          <a:schemeClr val="dk1"/>
                        </a:solidFill>
                        <a:latin typeface="+mn-lt"/>
                        <a:ea typeface="+mn-ea"/>
                        <a:cs typeface="+mn-cs"/>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3865530446"/>
                  </a:ext>
                </a:extLst>
              </a:tr>
              <a:tr h="4402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mn-lt"/>
                        </a:rPr>
                        <a:t>More than 90% make their responsible investment policy public.</a:t>
                      </a: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621657790"/>
                  </a:ext>
                </a:extLst>
              </a:tr>
              <a:tr h="4402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latin typeface="+mn-lt"/>
                        </a:rPr>
                        <a:t>Analysing</a:t>
                      </a:r>
                      <a:r>
                        <a:rPr lang="en-US" sz="1200" dirty="0">
                          <a:latin typeface="+mn-lt"/>
                        </a:rPr>
                        <a:t> managers' responsible investment credentials is common.</a:t>
                      </a:r>
                      <a:endParaRPr lang="en-GB" sz="1200" dirty="0">
                        <a:latin typeface="+mn-lt"/>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solidFill>
                      <a:srgbClr val="EBEBEB"/>
                    </a:solidFill>
                  </a:tcPr>
                </a:tc>
                <a:extLst>
                  <a:ext uri="{0D108BD9-81ED-4DB2-BD59-A6C34878D82A}">
                    <a16:rowId xmlns:a16="http://schemas.microsoft.com/office/drawing/2014/main" val="3044954816"/>
                  </a:ext>
                </a:extLst>
              </a:tr>
              <a:tr h="4402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More than 85% of boards have some oversight of climate challenges.</a:t>
                      </a:r>
                      <a:endParaRPr lang="en-GB" sz="1200" dirty="0">
                        <a:latin typeface="+mn-lt"/>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98241891"/>
                  </a:ext>
                </a:extLst>
              </a:tr>
              <a:tr h="4402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Three-quarters are taking steps to implement the TCFD recommendations.</a:t>
                      </a:r>
                      <a:endParaRPr lang="en-GB" sz="1200" dirty="0">
                        <a:latin typeface="+mn-lt"/>
                      </a:endParaRPr>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B w="9525" cap="flat" cmpd="sng" algn="ctr">
                      <a:solidFill>
                        <a:schemeClr val="tx1"/>
                      </a:solidFill>
                      <a:prstDash val="solid"/>
                      <a:round/>
                      <a:headEnd type="none" w="med" len="med"/>
                      <a:tailEnd type="none" w="med" len="med"/>
                    </a:lnB>
                    <a:solidFill>
                      <a:srgbClr val="EBEBEB"/>
                    </a:solidFill>
                  </a:tcPr>
                </a:tc>
                <a:extLst>
                  <a:ext uri="{0D108BD9-81ED-4DB2-BD59-A6C34878D82A}">
                    <a16:rowId xmlns:a16="http://schemas.microsoft.com/office/drawing/2014/main" val="2762492668"/>
                  </a:ext>
                </a:extLst>
              </a:tr>
            </a:tbl>
          </a:graphicData>
        </a:graphic>
      </p:graphicFrame>
      <p:sp>
        <p:nvSpPr>
          <p:cNvPr id="11" name="TextBox 10">
            <a:extLst>
              <a:ext uri="{FF2B5EF4-FFF2-40B4-BE49-F238E27FC236}">
                <a16:creationId xmlns:a16="http://schemas.microsoft.com/office/drawing/2014/main" id="{49E9A122-CED4-4F4A-8F53-451378223262}"/>
              </a:ext>
            </a:extLst>
          </p:cNvPr>
          <p:cNvSpPr txBox="1"/>
          <p:nvPr/>
        </p:nvSpPr>
        <p:spPr>
          <a:xfrm>
            <a:off x="620486" y="1682745"/>
            <a:ext cx="7903028" cy="1597040"/>
          </a:xfrm>
          <a:prstGeom prst="rect">
            <a:avLst/>
          </a:prstGeom>
          <a:noFill/>
        </p:spPr>
        <p:txBody>
          <a:bodyPr wrap="square">
            <a:spAutoFit/>
          </a:bodyPr>
          <a:lstStyle/>
          <a:p>
            <a:r>
              <a:rPr lang="en-GB" sz="1200" dirty="0"/>
              <a:t>This analysis helps:</a:t>
            </a:r>
          </a:p>
          <a:p>
            <a:pPr marL="171450" marR="0" lvl="0" indent="-171450" algn="l" defTabSz="914400" rtl="0" eaLnBrk="1" fontAlgn="auto" latinLnBrk="0" hangingPunct="1">
              <a:lnSpc>
                <a:spcPct val="130000"/>
              </a:lnSpc>
              <a:spcBef>
                <a:spcPts val="1000"/>
              </a:spcBef>
              <a:spcAft>
                <a:spcPts val="0"/>
              </a:spcAft>
              <a:buClr>
                <a:srgbClr val="0070C0"/>
              </a:buClr>
              <a:buSzTx/>
              <a:buFont typeface="Wingdings" pitchFamily="2" charset="2"/>
              <a:buChar char="§"/>
              <a:tabLst/>
              <a:defRPr/>
            </a:pPr>
            <a:r>
              <a:rPr lang="en-GB" sz="1200" b="1" u="sng" dirty="0">
                <a:solidFill>
                  <a:schemeClr val="accent1"/>
                </a:solidFill>
              </a:rPr>
              <a:t>asset owners</a:t>
            </a:r>
            <a:r>
              <a:rPr lang="en-GB" sz="1200" dirty="0">
                <a:solidFill>
                  <a:schemeClr val="accent1"/>
                </a:solidFill>
              </a:rPr>
              <a:t> </a:t>
            </a:r>
            <a:r>
              <a:rPr lang="en-GB" sz="1200" dirty="0"/>
              <a:t>to better understand investment and stewardship practices among peers, in other geographies and among different categories of asset owners;</a:t>
            </a:r>
          </a:p>
          <a:p>
            <a:pPr marL="171450" marR="0" lvl="0" indent="-171450" algn="l" defTabSz="914400" rtl="0" eaLnBrk="1" fontAlgn="auto" latinLnBrk="0" hangingPunct="1">
              <a:lnSpc>
                <a:spcPct val="130000"/>
              </a:lnSpc>
              <a:spcBef>
                <a:spcPts val="1000"/>
              </a:spcBef>
              <a:spcAft>
                <a:spcPts val="0"/>
              </a:spcAft>
              <a:buClr>
                <a:srgbClr val="0070C0"/>
              </a:buClr>
              <a:buSzTx/>
              <a:buFont typeface="Wingdings" pitchFamily="2" charset="2"/>
              <a:buChar char="§"/>
              <a:tabLst/>
              <a:defRPr/>
            </a:pPr>
            <a:r>
              <a:rPr lang="en-GB" sz="1200" b="1" u="sng" dirty="0">
                <a:solidFill>
                  <a:schemeClr val="accent1"/>
                </a:solidFill>
              </a:rPr>
              <a:t>investment managers</a:t>
            </a:r>
            <a:r>
              <a:rPr lang="en-GB" sz="1200" dirty="0">
                <a:solidFill>
                  <a:schemeClr val="accent1"/>
                </a:solidFill>
              </a:rPr>
              <a:t> </a:t>
            </a:r>
            <a:r>
              <a:rPr lang="en-GB" sz="1200" dirty="0"/>
              <a:t>to gain insight into changing client demands and expectations;</a:t>
            </a:r>
          </a:p>
          <a:p>
            <a:pPr marL="171450" marR="0" lvl="0" indent="-171450" algn="l" defTabSz="914400" rtl="0" eaLnBrk="1" fontAlgn="auto" latinLnBrk="0" hangingPunct="1">
              <a:lnSpc>
                <a:spcPct val="130000"/>
              </a:lnSpc>
              <a:spcBef>
                <a:spcPts val="1000"/>
              </a:spcBef>
              <a:spcAft>
                <a:spcPts val="0"/>
              </a:spcAft>
              <a:buClr>
                <a:srgbClr val="0070C0"/>
              </a:buClr>
              <a:buSzTx/>
              <a:buFont typeface="Wingdings" pitchFamily="2" charset="2"/>
              <a:buChar char="§"/>
              <a:tabLst/>
              <a:defRPr/>
            </a:pPr>
            <a:r>
              <a:rPr lang="en-GB" sz="1200" b="1" u="sng" dirty="0">
                <a:solidFill>
                  <a:schemeClr val="accent1"/>
                </a:solidFill>
              </a:rPr>
              <a:t>the PRI</a:t>
            </a:r>
            <a:r>
              <a:rPr lang="en-GB" sz="1200" dirty="0">
                <a:solidFill>
                  <a:schemeClr val="accent1"/>
                </a:solidFill>
              </a:rPr>
              <a:t> </a:t>
            </a:r>
            <a:r>
              <a:rPr lang="en-GB" sz="1200" dirty="0"/>
              <a:t>to improve the way we understand and work with this important group of signatories.</a:t>
            </a:r>
          </a:p>
        </p:txBody>
      </p:sp>
    </p:spTree>
    <p:extLst>
      <p:ext uri="{BB962C8B-B14F-4D97-AF65-F5344CB8AC3E}">
        <p14:creationId xmlns:p14="http://schemas.microsoft.com/office/powerpoint/2010/main" val="654458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412BF-6F04-4526-820E-C5779C8BB8E0}"/>
              </a:ext>
            </a:extLst>
          </p:cNvPr>
          <p:cNvSpPr>
            <a:spLocks noGrp="1"/>
          </p:cNvSpPr>
          <p:nvPr>
            <p:ph type="ctrTitle"/>
          </p:nvPr>
        </p:nvSpPr>
        <p:spPr>
          <a:xfrm>
            <a:off x="620486" y="653142"/>
            <a:ext cx="7862206" cy="505506"/>
          </a:xfrm>
        </p:spPr>
        <p:txBody>
          <a:bodyPr anchor="b">
            <a:normAutofit/>
          </a:bodyPr>
          <a:lstStyle/>
          <a:p>
            <a:r>
              <a:rPr lang="en-GB" dirty="0"/>
              <a:t>About this report</a:t>
            </a:r>
          </a:p>
        </p:txBody>
      </p:sp>
      <p:sp>
        <p:nvSpPr>
          <p:cNvPr id="3" name="Subtitle 2">
            <a:extLst>
              <a:ext uri="{FF2B5EF4-FFF2-40B4-BE49-F238E27FC236}">
                <a16:creationId xmlns:a16="http://schemas.microsoft.com/office/drawing/2014/main" id="{E7FED1C2-CE01-41B9-98EF-2C7CA0038916}"/>
              </a:ext>
            </a:extLst>
          </p:cNvPr>
          <p:cNvSpPr>
            <a:spLocks noGrp="1"/>
          </p:cNvSpPr>
          <p:nvPr>
            <p:ph type="subTitle" idx="1"/>
          </p:nvPr>
        </p:nvSpPr>
        <p:spPr>
          <a:xfrm>
            <a:off x="620486" y="1208539"/>
            <a:ext cx="7862206" cy="424315"/>
          </a:xfrm>
        </p:spPr>
        <p:txBody>
          <a:bodyPr>
            <a:normAutofit/>
          </a:bodyPr>
          <a:lstStyle/>
          <a:p>
            <a:r>
              <a:rPr lang="en-GB" dirty="0"/>
              <a:t>A</a:t>
            </a:r>
            <a:r>
              <a:rPr lang="en-US" dirty="0" err="1"/>
              <a:t>nalysis</a:t>
            </a:r>
            <a:r>
              <a:rPr lang="en-US" dirty="0"/>
              <a:t> is based on the responses of 454 asset owner signatories that participated in PRI reporting in 2021.</a:t>
            </a:r>
          </a:p>
        </p:txBody>
      </p:sp>
      <p:sp>
        <p:nvSpPr>
          <p:cNvPr id="5" name="Slide Number Placeholder 4">
            <a:extLst>
              <a:ext uri="{FF2B5EF4-FFF2-40B4-BE49-F238E27FC236}">
                <a16:creationId xmlns:a16="http://schemas.microsoft.com/office/drawing/2014/main" id="{1AE84DBD-1820-40EE-8073-617FACB6BBA0}"/>
              </a:ext>
            </a:extLst>
          </p:cNvPr>
          <p:cNvSpPr>
            <a:spLocks noGrp="1"/>
          </p:cNvSpPr>
          <p:nvPr>
            <p:ph type="sldNum" sz="quarter" idx="4"/>
          </p:nvPr>
        </p:nvSpPr>
        <p:spPr>
          <a:xfrm>
            <a:off x="7914075" y="6481938"/>
            <a:ext cx="568617" cy="201242"/>
          </a:xfrm>
        </p:spPr>
        <p:txBody>
          <a:bodyPr anchor="ctr">
            <a:normAutofit/>
          </a:bodyPr>
          <a:lstStyle/>
          <a:p>
            <a:pPr>
              <a:lnSpc>
                <a:spcPct val="90000"/>
              </a:lnSpc>
              <a:spcAft>
                <a:spcPts val="600"/>
              </a:spcAft>
            </a:pPr>
            <a:fld id="{AB3D6D62-770D-4A03-AB63-5CBA935EDD21}" type="slidenum">
              <a:rPr lang="en-GB" sz="800" smtClean="0"/>
              <a:pPr>
                <a:lnSpc>
                  <a:spcPct val="90000"/>
                </a:lnSpc>
                <a:spcAft>
                  <a:spcPts val="600"/>
                </a:spcAft>
              </a:pPr>
              <a:t>3</a:t>
            </a:fld>
            <a:endParaRPr lang="en-GB" sz="800"/>
          </a:p>
        </p:txBody>
      </p:sp>
      <p:grpSp>
        <p:nvGrpSpPr>
          <p:cNvPr id="30" name="Group 29">
            <a:extLst>
              <a:ext uri="{FF2B5EF4-FFF2-40B4-BE49-F238E27FC236}">
                <a16:creationId xmlns:a16="http://schemas.microsoft.com/office/drawing/2014/main" id="{011644D3-F5C9-634C-114B-A40F0169AB42}"/>
              </a:ext>
            </a:extLst>
          </p:cNvPr>
          <p:cNvGrpSpPr/>
          <p:nvPr/>
        </p:nvGrpSpPr>
        <p:grpSpPr>
          <a:xfrm>
            <a:off x="725112" y="1895493"/>
            <a:ext cx="2844800" cy="1866900"/>
            <a:chOff x="725112" y="1895493"/>
            <a:chExt cx="2844800" cy="1866900"/>
          </a:xfrm>
        </p:grpSpPr>
        <p:pic>
          <p:nvPicPr>
            <p:cNvPr id="14" name="Picture 13" descr="Chart, sunburst chart&#10;&#10;Description automatically generated">
              <a:extLst>
                <a:ext uri="{FF2B5EF4-FFF2-40B4-BE49-F238E27FC236}">
                  <a16:creationId xmlns:a16="http://schemas.microsoft.com/office/drawing/2014/main" id="{77BC7C73-6980-FF1D-5114-F11E9B0490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112" y="1895493"/>
              <a:ext cx="2844800" cy="1866900"/>
            </a:xfrm>
            <a:prstGeom prst="rect">
              <a:avLst/>
            </a:prstGeom>
          </p:spPr>
        </p:pic>
        <p:sp>
          <p:nvSpPr>
            <p:cNvPr id="22" name="TextBox 21">
              <a:extLst>
                <a:ext uri="{FF2B5EF4-FFF2-40B4-BE49-F238E27FC236}">
                  <a16:creationId xmlns:a16="http://schemas.microsoft.com/office/drawing/2014/main" id="{3146CD65-6858-495F-9270-291DF88D758C}"/>
                </a:ext>
              </a:extLst>
            </p:cNvPr>
            <p:cNvSpPr txBox="1"/>
            <p:nvPr/>
          </p:nvSpPr>
          <p:spPr>
            <a:xfrm>
              <a:off x="1309732" y="2659666"/>
              <a:ext cx="714375" cy="338554"/>
            </a:xfrm>
            <a:prstGeom prst="rect">
              <a:avLst/>
            </a:prstGeom>
            <a:noFill/>
          </p:spPr>
          <p:txBody>
            <a:bodyPr wrap="square" rtlCol="0">
              <a:spAutoFit/>
            </a:bodyPr>
            <a:lstStyle/>
            <a:p>
              <a:pPr algn="ctr"/>
              <a:r>
                <a:rPr lang="en-GB" sz="1600" dirty="0"/>
                <a:t>AUM</a:t>
              </a:r>
            </a:p>
          </p:txBody>
        </p:sp>
      </p:grpSp>
      <p:grpSp>
        <p:nvGrpSpPr>
          <p:cNvPr id="27" name="Group 26">
            <a:extLst>
              <a:ext uri="{FF2B5EF4-FFF2-40B4-BE49-F238E27FC236}">
                <a16:creationId xmlns:a16="http://schemas.microsoft.com/office/drawing/2014/main" id="{D53C924E-34DD-BFE6-0794-5118D7FB5B8E}"/>
              </a:ext>
            </a:extLst>
          </p:cNvPr>
          <p:cNvGrpSpPr/>
          <p:nvPr/>
        </p:nvGrpSpPr>
        <p:grpSpPr>
          <a:xfrm>
            <a:off x="725112" y="3951462"/>
            <a:ext cx="2844800" cy="2032000"/>
            <a:chOff x="725112" y="4025033"/>
            <a:chExt cx="2844800" cy="2032000"/>
          </a:xfrm>
        </p:grpSpPr>
        <p:pic>
          <p:nvPicPr>
            <p:cNvPr id="16" name="Picture 15" descr="Chart, sunburst chart&#10;&#10;Description automatically generated">
              <a:extLst>
                <a:ext uri="{FF2B5EF4-FFF2-40B4-BE49-F238E27FC236}">
                  <a16:creationId xmlns:a16="http://schemas.microsoft.com/office/drawing/2014/main" id="{2151A6BE-E442-7C85-2DCE-44491557C9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112" y="4025033"/>
              <a:ext cx="2844800" cy="2032000"/>
            </a:xfrm>
            <a:prstGeom prst="rect">
              <a:avLst/>
            </a:prstGeom>
          </p:spPr>
        </p:pic>
        <p:sp>
          <p:nvSpPr>
            <p:cNvPr id="23" name="TextBox 22">
              <a:extLst>
                <a:ext uri="{FF2B5EF4-FFF2-40B4-BE49-F238E27FC236}">
                  <a16:creationId xmlns:a16="http://schemas.microsoft.com/office/drawing/2014/main" id="{E32E94BD-02D8-4AA2-ACFE-213406B110FE}"/>
                </a:ext>
              </a:extLst>
            </p:cNvPr>
            <p:cNvSpPr txBox="1"/>
            <p:nvPr/>
          </p:nvSpPr>
          <p:spPr>
            <a:xfrm>
              <a:off x="1165356" y="4928173"/>
              <a:ext cx="1013258" cy="338554"/>
            </a:xfrm>
            <a:prstGeom prst="rect">
              <a:avLst/>
            </a:prstGeom>
            <a:noFill/>
          </p:spPr>
          <p:txBody>
            <a:bodyPr wrap="square" rtlCol="0">
              <a:spAutoFit/>
            </a:bodyPr>
            <a:lstStyle/>
            <a:p>
              <a:pPr algn="ctr"/>
              <a:r>
                <a:rPr lang="en-GB" sz="1600" dirty="0"/>
                <a:t>Region</a:t>
              </a:r>
            </a:p>
          </p:txBody>
        </p:sp>
      </p:grpSp>
      <p:grpSp>
        <p:nvGrpSpPr>
          <p:cNvPr id="33" name="Group 32">
            <a:extLst>
              <a:ext uri="{FF2B5EF4-FFF2-40B4-BE49-F238E27FC236}">
                <a16:creationId xmlns:a16="http://schemas.microsoft.com/office/drawing/2014/main" id="{196EF48F-4489-BFA2-5CD8-CBD0309C84DE}"/>
              </a:ext>
            </a:extLst>
          </p:cNvPr>
          <p:cNvGrpSpPr/>
          <p:nvPr/>
        </p:nvGrpSpPr>
        <p:grpSpPr>
          <a:xfrm>
            <a:off x="4313198" y="4688593"/>
            <a:ext cx="2908726" cy="332018"/>
            <a:chOff x="4141688" y="1905369"/>
            <a:chExt cx="2908726" cy="332018"/>
          </a:xfrm>
        </p:grpSpPr>
        <p:pic>
          <p:nvPicPr>
            <p:cNvPr id="13" name="Picture 12">
              <a:extLst>
                <a:ext uri="{FF2B5EF4-FFF2-40B4-BE49-F238E27FC236}">
                  <a16:creationId xmlns:a16="http://schemas.microsoft.com/office/drawing/2014/main" id="{64755B99-785A-4C74-9F90-B91800A7B1A0}"/>
                </a:ext>
              </a:extLst>
            </p:cNvPr>
            <p:cNvPicPr>
              <a:picLocks noChangeAspect="1"/>
            </p:cNvPicPr>
            <p:nvPr/>
          </p:nvPicPr>
          <p:blipFill>
            <a:blip r:embed="rId5"/>
            <a:stretch>
              <a:fillRect/>
            </a:stretch>
          </p:blipFill>
          <p:spPr>
            <a:xfrm>
              <a:off x="6397633" y="1905369"/>
              <a:ext cx="652781" cy="332018"/>
            </a:xfrm>
            <a:prstGeom prst="rect">
              <a:avLst/>
            </a:prstGeom>
          </p:spPr>
        </p:pic>
        <p:sp>
          <p:nvSpPr>
            <p:cNvPr id="4" name="TextBox 3">
              <a:extLst>
                <a:ext uri="{FF2B5EF4-FFF2-40B4-BE49-F238E27FC236}">
                  <a16:creationId xmlns:a16="http://schemas.microsoft.com/office/drawing/2014/main" id="{4523BEAF-2713-42A0-ADFB-5CDACE691DEE}"/>
                </a:ext>
              </a:extLst>
            </p:cNvPr>
            <p:cNvSpPr txBox="1"/>
            <p:nvPr/>
          </p:nvSpPr>
          <p:spPr>
            <a:xfrm>
              <a:off x="4141688" y="1953669"/>
              <a:ext cx="2513880" cy="261610"/>
            </a:xfrm>
            <a:prstGeom prst="rect">
              <a:avLst/>
            </a:prstGeom>
            <a:noFill/>
          </p:spPr>
          <p:txBody>
            <a:bodyPr wrap="square" rtlCol="0">
              <a:spAutoFit/>
            </a:bodyPr>
            <a:lstStyle/>
            <a:p>
              <a:r>
                <a:rPr lang="en-GB" sz="1100" b="1" dirty="0">
                  <a:solidFill>
                    <a:schemeClr val="accent1"/>
                  </a:solidFill>
                </a:rPr>
                <a:t>Developed in collaboration with </a:t>
              </a:r>
            </a:p>
          </p:txBody>
        </p:sp>
      </p:grpSp>
      <p:pic>
        <p:nvPicPr>
          <p:cNvPr id="1026" name="Picture 2" descr="Figure_4_Asset_owners_by_type">
            <a:extLst>
              <a:ext uri="{FF2B5EF4-FFF2-40B4-BE49-F238E27FC236}">
                <a16:creationId xmlns:a16="http://schemas.microsoft.com/office/drawing/2014/main" id="{858AFD7E-F3B6-00AF-1B81-2C63A9BF50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4532" y="1861843"/>
            <a:ext cx="3135776" cy="1868400"/>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9D1D5386-600B-409C-428E-8B9947FA6180}"/>
              </a:ext>
            </a:extLst>
          </p:cNvPr>
          <p:cNvSpPr txBox="1"/>
          <p:nvPr/>
        </p:nvSpPr>
        <p:spPr>
          <a:xfrm>
            <a:off x="4544226" y="2659666"/>
            <a:ext cx="1013258" cy="338554"/>
          </a:xfrm>
          <a:prstGeom prst="rect">
            <a:avLst/>
          </a:prstGeom>
          <a:noFill/>
        </p:spPr>
        <p:txBody>
          <a:bodyPr wrap="square" rtlCol="0">
            <a:spAutoFit/>
          </a:bodyPr>
          <a:lstStyle/>
          <a:p>
            <a:pPr algn="ctr"/>
            <a:r>
              <a:rPr lang="en-US" sz="1600" dirty="0"/>
              <a:t>T</a:t>
            </a:r>
            <a:r>
              <a:rPr lang="en-GB" sz="1600"/>
              <a:t>ype</a:t>
            </a:r>
            <a:endParaRPr lang="en-GB" sz="1600" dirty="0"/>
          </a:p>
        </p:txBody>
      </p:sp>
    </p:spTree>
    <p:extLst>
      <p:ext uri="{BB962C8B-B14F-4D97-AF65-F5344CB8AC3E}">
        <p14:creationId xmlns:p14="http://schemas.microsoft.com/office/powerpoint/2010/main" val="2512977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D953A-0E2E-480F-BA3E-793A7ADCB80C}"/>
              </a:ext>
            </a:extLst>
          </p:cNvPr>
          <p:cNvSpPr>
            <a:spLocks noGrp="1"/>
          </p:cNvSpPr>
          <p:nvPr>
            <p:ph type="ctrTitle"/>
          </p:nvPr>
        </p:nvSpPr>
        <p:spPr/>
        <p:txBody>
          <a:bodyPr/>
          <a:lstStyle/>
          <a:p>
            <a:r>
              <a:rPr lang="en-GB"/>
              <a:t>Statements from the top</a:t>
            </a:r>
          </a:p>
        </p:txBody>
      </p:sp>
      <p:sp>
        <p:nvSpPr>
          <p:cNvPr id="3" name="Subtitle 2">
            <a:extLst>
              <a:ext uri="{FF2B5EF4-FFF2-40B4-BE49-F238E27FC236}">
                <a16:creationId xmlns:a16="http://schemas.microsoft.com/office/drawing/2014/main" id="{308F9567-A373-47E3-AABD-5EB108705BAB}"/>
              </a:ext>
            </a:extLst>
          </p:cNvPr>
          <p:cNvSpPr>
            <a:spLocks noGrp="1"/>
          </p:cNvSpPr>
          <p:nvPr>
            <p:ph type="subTitle" idx="1"/>
          </p:nvPr>
        </p:nvSpPr>
        <p:spPr/>
        <p:txBody>
          <a:bodyPr/>
          <a:lstStyle/>
          <a:p>
            <a:r>
              <a:rPr lang="en-US"/>
              <a:t>The senior leadership statement asks signatories to provide a high-level view on the </a:t>
            </a:r>
            <a:r>
              <a:rPr lang="en-US" err="1"/>
              <a:t>organisation’s</a:t>
            </a:r>
            <a:r>
              <a:rPr lang="en-US"/>
              <a:t> approach to, and achievements on, responsible investment.</a:t>
            </a:r>
            <a:endParaRPr lang="en-GB"/>
          </a:p>
        </p:txBody>
      </p:sp>
      <p:sp>
        <p:nvSpPr>
          <p:cNvPr id="4" name="Content Placeholder 3">
            <a:extLst>
              <a:ext uri="{FF2B5EF4-FFF2-40B4-BE49-F238E27FC236}">
                <a16:creationId xmlns:a16="http://schemas.microsoft.com/office/drawing/2014/main" id="{B0486927-88E7-4A40-A1F9-CE48C98F3401}"/>
              </a:ext>
            </a:extLst>
          </p:cNvPr>
          <p:cNvSpPr>
            <a:spLocks noGrp="1"/>
          </p:cNvSpPr>
          <p:nvPr>
            <p:ph idx="12"/>
          </p:nvPr>
        </p:nvSpPr>
        <p:spPr>
          <a:xfrm>
            <a:off x="620485" y="1825625"/>
            <a:ext cx="3768635" cy="4335509"/>
          </a:xfrm>
        </p:spPr>
        <p:txBody>
          <a:bodyPr/>
          <a:lstStyle/>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The most cited motivations for pursuing responsible investment are long-term value/returns, risk management, opportunities and fiduciary duty.</a:t>
            </a:r>
          </a:p>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Climate change is the most common area asset owners say they have made recent progress on, although few </a:t>
            </a:r>
            <a:r>
              <a:rPr lang="en-GB" sz="1200" dirty="0">
                <a:ea typeface="MS PGothic" panose="020B0600070205080204" pitchFamily="34" charset="-128"/>
                <a:cs typeface="Times New Roman" panose="02020603050405020304" pitchFamily="18" charset="0"/>
              </a:rPr>
              <a:t>report</a:t>
            </a:r>
            <a:r>
              <a:rPr lang="en-GB" sz="1200" dirty="0">
                <a:effectLst/>
                <a:latin typeface="Arial" panose="020B0604020202020204" pitchFamily="34" charset="0"/>
                <a:ea typeface="MS PGothic" panose="020B0600070205080204" pitchFamily="34" charset="-128"/>
                <a:cs typeface="Times New Roman" panose="02020603050405020304" pitchFamily="18" charset="0"/>
              </a:rPr>
              <a:t> thinking about a “just” transition.</a:t>
            </a:r>
          </a:p>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In looking ahead, asset owners talk about increasing the breadth and sophistication of their ESG integration, measuring and reducing greenhouse gas emissions and mitigating climate-related risks.</a:t>
            </a:r>
          </a:p>
        </p:txBody>
      </p:sp>
      <p:sp>
        <p:nvSpPr>
          <p:cNvPr id="5" name="Slide Number Placeholder 4">
            <a:extLst>
              <a:ext uri="{FF2B5EF4-FFF2-40B4-BE49-F238E27FC236}">
                <a16:creationId xmlns:a16="http://schemas.microsoft.com/office/drawing/2014/main" id="{F8CA20E0-362C-40A7-A9F2-BB78DFDC2C93}"/>
              </a:ext>
            </a:extLst>
          </p:cNvPr>
          <p:cNvSpPr>
            <a:spLocks noGrp="1"/>
          </p:cNvSpPr>
          <p:nvPr>
            <p:ph type="sldNum" sz="quarter" idx="4"/>
          </p:nvPr>
        </p:nvSpPr>
        <p:spPr/>
        <p:txBody>
          <a:bodyPr/>
          <a:lstStyle/>
          <a:p>
            <a:fld id="{AB3D6D62-770D-4A03-AB63-5CBA935EDD21}" type="slidenum">
              <a:rPr lang="en-GB" smtClean="0"/>
              <a:pPr/>
              <a:t>4</a:t>
            </a:fld>
            <a:endParaRPr lang="en-GB"/>
          </a:p>
        </p:txBody>
      </p:sp>
      <p:sp>
        <p:nvSpPr>
          <p:cNvPr id="15" name="TextBox 14">
            <a:extLst>
              <a:ext uri="{FF2B5EF4-FFF2-40B4-BE49-F238E27FC236}">
                <a16:creationId xmlns:a16="http://schemas.microsoft.com/office/drawing/2014/main" id="{9A754D0D-9C34-407A-A1E9-7EABA4E71E03}"/>
              </a:ext>
            </a:extLst>
          </p:cNvPr>
          <p:cNvSpPr txBox="1"/>
          <p:nvPr/>
        </p:nvSpPr>
        <p:spPr>
          <a:xfrm>
            <a:off x="4578823" y="4019672"/>
            <a:ext cx="3540218" cy="246221"/>
          </a:xfrm>
          <a:prstGeom prst="rect">
            <a:avLst/>
          </a:prstGeom>
          <a:noFill/>
        </p:spPr>
        <p:txBody>
          <a:bodyPr wrap="square">
            <a:spAutoFit/>
          </a:bodyPr>
          <a:lstStyle/>
          <a:p>
            <a:r>
              <a:rPr lang="en-US" sz="1000" b="1" i="0" u="none" strike="noStrike" baseline="0" dirty="0"/>
              <a:t>Plans for the next two years:</a:t>
            </a:r>
            <a:endParaRPr lang="en-GB" sz="1000" b="1" dirty="0"/>
          </a:p>
        </p:txBody>
      </p:sp>
      <p:sp>
        <p:nvSpPr>
          <p:cNvPr id="16" name="TextBox 15">
            <a:extLst>
              <a:ext uri="{FF2B5EF4-FFF2-40B4-BE49-F238E27FC236}">
                <a16:creationId xmlns:a16="http://schemas.microsoft.com/office/drawing/2014/main" id="{62F8E532-EB5A-4B4A-87D5-242BC7DDA6DE}"/>
              </a:ext>
            </a:extLst>
          </p:cNvPr>
          <p:cNvSpPr txBox="1"/>
          <p:nvPr/>
        </p:nvSpPr>
        <p:spPr>
          <a:xfrm>
            <a:off x="4575411" y="1861262"/>
            <a:ext cx="3540218" cy="246221"/>
          </a:xfrm>
          <a:prstGeom prst="rect">
            <a:avLst/>
          </a:prstGeom>
          <a:noFill/>
        </p:spPr>
        <p:txBody>
          <a:bodyPr wrap="square">
            <a:spAutoFit/>
          </a:bodyPr>
          <a:lstStyle/>
          <a:p>
            <a:r>
              <a:rPr lang="en-US" sz="1000" b="1" i="0" u="none" strike="noStrike" baseline="0" dirty="0"/>
              <a:t>Reasons for engaging in responsible investment:</a:t>
            </a:r>
            <a:endParaRPr lang="en-GB" sz="1000" b="1" dirty="0"/>
          </a:p>
        </p:txBody>
      </p:sp>
      <p:pic>
        <p:nvPicPr>
          <p:cNvPr id="8" name="Picture 7" descr="A close-up of a sign&#10;&#10;Description automatically generated with low confidence">
            <a:extLst>
              <a:ext uri="{FF2B5EF4-FFF2-40B4-BE49-F238E27FC236}">
                <a16:creationId xmlns:a16="http://schemas.microsoft.com/office/drawing/2014/main" id="{19E8DD96-6D0D-AB40-E99F-7E8BCF4A4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7503" y="2167517"/>
            <a:ext cx="3547041" cy="1773521"/>
          </a:xfrm>
          <a:prstGeom prst="rect">
            <a:avLst/>
          </a:prstGeom>
        </p:spPr>
      </p:pic>
      <p:pic>
        <p:nvPicPr>
          <p:cNvPr id="10" name="Picture 9" descr="A picture containing text, newspaper&#10;&#10;Description automatically generated">
            <a:extLst>
              <a:ext uri="{FF2B5EF4-FFF2-40B4-BE49-F238E27FC236}">
                <a16:creationId xmlns:a16="http://schemas.microsoft.com/office/drawing/2014/main" id="{B3CE3CF5-47EB-21A0-FC07-146E5BFBF0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7503" y="4342328"/>
            <a:ext cx="3547044" cy="1773522"/>
          </a:xfrm>
          <a:prstGeom prst="rect">
            <a:avLst/>
          </a:prstGeom>
        </p:spPr>
      </p:pic>
    </p:spTree>
    <p:extLst>
      <p:ext uri="{BB962C8B-B14F-4D97-AF65-F5344CB8AC3E}">
        <p14:creationId xmlns:p14="http://schemas.microsoft.com/office/powerpoint/2010/main" val="3133930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D953A-0E2E-480F-BA3E-793A7ADCB80C}"/>
              </a:ext>
            </a:extLst>
          </p:cNvPr>
          <p:cNvSpPr>
            <a:spLocks noGrp="1"/>
          </p:cNvSpPr>
          <p:nvPr>
            <p:ph type="ctrTitle"/>
          </p:nvPr>
        </p:nvSpPr>
        <p:spPr/>
        <p:txBody>
          <a:bodyPr/>
          <a:lstStyle/>
          <a:p>
            <a:r>
              <a:rPr lang="en-GB"/>
              <a:t>Policies</a:t>
            </a:r>
          </a:p>
        </p:txBody>
      </p:sp>
      <p:sp>
        <p:nvSpPr>
          <p:cNvPr id="3" name="Subtitle 2">
            <a:extLst>
              <a:ext uri="{FF2B5EF4-FFF2-40B4-BE49-F238E27FC236}">
                <a16:creationId xmlns:a16="http://schemas.microsoft.com/office/drawing/2014/main" id="{308F9567-A373-47E3-AABD-5EB108705BAB}"/>
              </a:ext>
            </a:extLst>
          </p:cNvPr>
          <p:cNvSpPr>
            <a:spLocks noGrp="1"/>
          </p:cNvSpPr>
          <p:nvPr>
            <p:ph type="subTitle" idx="1"/>
          </p:nvPr>
        </p:nvSpPr>
        <p:spPr/>
        <p:txBody>
          <a:bodyPr/>
          <a:lstStyle/>
          <a:p>
            <a:r>
              <a:rPr lang="en-US" dirty="0"/>
              <a:t>It is a minimum requirement of being a signatory to have the </a:t>
            </a:r>
            <a:r>
              <a:rPr lang="en-US" dirty="0" err="1"/>
              <a:t>organisation’s</a:t>
            </a:r>
            <a:r>
              <a:rPr lang="en-US" dirty="0"/>
              <a:t> overall approach to ESG factors laid out – either within the main investment policy or in a dedicated responsible investment policy.</a:t>
            </a:r>
            <a:endParaRPr lang="en-GB" dirty="0"/>
          </a:p>
        </p:txBody>
      </p:sp>
      <p:sp>
        <p:nvSpPr>
          <p:cNvPr id="5" name="Slide Number Placeholder 4">
            <a:extLst>
              <a:ext uri="{FF2B5EF4-FFF2-40B4-BE49-F238E27FC236}">
                <a16:creationId xmlns:a16="http://schemas.microsoft.com/office/drawing/2014/main" id="{F8CA20E0-362C-40A7-A9F2-BB78DFDC2C93}"/>
              </a:ext>
            </a:extLst>
          </p:cNvPr>
          <p:cNvSpPr>
            <a:spLocks noGrp="1"/>
          </p:cNvSpPr>
          <p:nvPr>
            <p:ph type="sldNum" sz="quarter" idx="4"/>
          </p:nvPr>
        </p:nvSpPr>
        <p:spPr/>
        <p:txBody>
          <a:bodyPr/>
          <a:lstStyle/>
          <a:p>
            <a:fld id="{AB3D6D62-770D-4A03-AB63-5CBA935EDD21}" type="slidenum">
              <a:rPr lang="en-GB" smtClean="0"/>
              <a:pPr/>
              <a:t>5</a:t>
            </a:fld>
            <a:endParaRPr lang="en-GB"/>
          </a:p>
        </p:txBody>
      </p:sp>
      <p:sp>
        <p:nvSpPr>
          <p:cNvPr id="9" name="TextBox 8">
            <a:extLst>
              <a:ext uri="{FF2B5EF4-FFF2-40B4-BE49-F238E27FC236}">
                <a16:creationId xmlns:a16="http://schemas.microsoft.com/office/drawing/2014/main" id="{88AD5A02-8C24-4CD0-B08A-BBA782B9A17D}"/>
              </a:ext>
            </a:extLst>
          </p:cNvPr>
          <p:cNvSpPr txBox="1"/>
          <p:nvPr/>
        </p:nvSpPr>
        <p:spPr>
          <a:xfrm>
            <a:off x="4572000" y="1852084"/>
            <a:ext cx="3094264" cy="246221"/>
          </a:xfrm>
          <a:prstGeom prst="rect">
            <a:avLst/>
          </a:prstGeom>
          <a:noFill/>
        </p:spPr>
        <p:txBody>
          <a:bodyPr wrap="square">
            <a:spAutoFit/>
          </a:bodyPr>
          <a:lstStyle/>
          <a:p>
            <a:r>
              <a:rPr lang="en-US" sz="1000" b="1" i="0" u="none" strike="noStrike" baseline="0" dirty="0"/>
              <a:t>Publicly available policy elements:</a:t>
            </a:r>
            <a:endParaRPr lang="en-GB" sz="1000" b="1" dirty="0"/>
          </a:p>
        </p:txBody>
      </p:sp>
      <p:sp>
        <p:nvSpPr>
          <p:cNvPr id="12" name="Content Placeholder 3">
            <a:extLst>
              <a:ext uri="{FF2B5EF4-FFF2-40B4-BE49-F238E27FC236}">
                <a16:creationId xmlns:a16="http://schemas.microsoft.com/office/drawing/2014/main" id="{A94B3481-45E6-1310-EC5B-252685BDEB61}"/>
              </a:ext>
            </a:extLst>
          </p:cNvPr>
          <p:cNvSpPr txBox="1">
            <a:spLocks/>
          </p:cNvSpPr>
          <p:nvPr/>
        </p:nvSpPr>
        <p:spPr>
          <a:xfrm>
            <a:off x="620485" y="1808163"/>
            <a:ext cx="3768635" cy="2746375"/>
          </a:xfrm>
          <a:prstGeom prst="rect">
            <a:avLst/>
          </a:prstGeom>
        </p:spPr>
        <p:txBody>
          <a:bodyPr vert="horz" lIns="91440" tIns="45720" rIns="91440" bIns="45720" rtlCol="0">
            <a:noAutofit/>
          </a:bodyPr>
          <a:lstStyle>
            <a:lvl1pPr marL="285750" indent="-285750" algn="l" defTabSz="914400" rtl="0" eaLnBrk="1" latinLnBrk="0" hangingPunct="1">
              <a:lnSpc>
                <a:spcPct val="90000"/>
              </a:lnSpc>
              <a:spcBef>
                <a:spcPts val="1000"/>
              </a:spcBef>
              <a:buClr>
                <a:srgbClr val="00AFF0"/>
              </a:buClr>
              <a:buFont typeface="Wingdings" panose="05000000000000000000" pitchFamily="2" charset="2"/>
              <a:buChar char="§"/>
              <a:defRPr sz="15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lnSpc>
                <a:spcPct val="90000"/>
              </a:lnSpc>
              <a:spcBef>
                <a:spcPts val="500"/>
              </a:spcBef>
              <a:buClr>
                <a:srgbClr val="00AFF0"/>
              </a:buClr>
              <a:buFont typeface="Wingdings" panose="05000000000000000000" pitchFamily="2" charset="2"/>
              <a:buChar char="§"/>
              <a:defRPr sz="1500" kern="1200">
                <a:solidFill>
                  <a:schemeClr val="tx1"/>
                </a:solidFill>
                <a:latin typeface="Arial" panose="020B0604020202020204" pitchFamily="34" charset="0"/>
                <a:ea typeface="+mn-ea"/>
                <a:cs typeface="Arial" panose="020B0604020202020204" pitchFamily="34" charset="0"/>
              </a:defRPr>
            </a:lvl2pPr>
            <a:lvl3pPr marL="1200150" indent="-285750" algn="l" defTabSz="914400" rtl="0" eaLnBrk="1" latinLnBrk="0" hangingPunct="1">
              <a:lnSpc>
                <a:spcPct val="90000"/>
              </a:lnSpc>
              <a:spcBef>
                <a:spcPts val="500"/>
              </a:spcBef>
              <a:buClr>
                <a:srgbClr val="00AFF0"/>
              </a:buClr>
              <a:buFont typeface="Wingdings" panose="05000000000000000000" pitchFamily="2" charset="2"/>
              <a:buChar char="§"/>
              <a:defRPr sz="1200" kern="1200">
                <a:solidFill>
                  <a:schemeClr val="tx1"/>
                </a:solidFill>
                <a:latin typeface="Arial" panose="020B0604020202020204" pitchFamily="34" charset="0"/>
                <a:ea typeface="+mn-ea"/>
                <a:cs typeface="Arial" panose="020B0604020202020204" pitchFamily="34" charset="0"/>
              </a:defRPr>
            </a:lvl3pPr>
            <a:lvl4pPr marL="1657350" indent="-285750" algn="l" defTabSz="914400" rtl="0" eaLnBrk="1" latinLnBrk="0" hangingPunct="1">
              <a:lnSpc>
                <a:spcPct val="90000"/>
              </a:lnSpc>
              <a:spcBef>
                <a:spcPts val="500"/>
              </a:spcBef>
              <a:buClr>
                <a:srgbClr val="00AFF0"/>
              </a:buClr>
              <a:buFont typeface="Wingdings" panose="05000000000000000000" pitchFamily="2" charset="2"/>
              <a:buChar char="§"/>
              <a:defRPr sz="1000" kern="1200">
                <a:solidFill>
                  <a:schemeClr val="tx1"/>
                </a:solidFill>
                <a:latin typeface="Arial" panose="020B0604020202020204" pitchFamily="34" charset="0"/>
                <a:ea typeface="+mn-ea"/>
                <a:cs typeface="Arial" panose="020B0604020202020204" pitchFamily="34" charset="0"/>
              </a:defRPr>
            </a:lvl4pPr>
            <a:lvl5pPr marL="2114550" indent="-285750" algn="l" defTabSz="914400" rtl="0" eaLnBrk="1" latinLnBrk="0" hangingPunct="1">
              <a:lnSpc>
                <a:spcPct val="90000"/>
              </a:lnSpc>
              <a:spcBef>
                <a:spcPts val="500"/>
              </a:spcBef>
              <a:buClr>
                <a:srgbClr val="00AFF0"/>
              </a:buClr>
              <a:buFont typeface="Wingdings" panose="05000000000000000000" pitchFamily="2" charset="2"/>
              <a:buChar char="§"/>
              <a:defRPr sz="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3675" indent="-171450">
              <a:lnSpc>
                <a:spcPct val="130000"/>
              </a:lnSpc>
              <a:buClr>
                <a:srgbClr val="0070C0"/>
              </a:buClr>
            </a:pPr>
            <a:r>
              <a:rPr lang="en-GB" sz="1200" dirty="0">
                <a:ea typeface="MS PGothic" panose="020B0600070205080204" pitchFamily="34" charset="-128"/>
                <a:cs typeface="Times New Roman" panose="02020603050405020304" pitchFamily="18" charset="0"/>
              </a:rPr>
              <a:t>More than 90% of asset owner signatories make their overall approach to responsible investment publicly available.</a:t>
            </a:r>
          </a:p>
          <a:p>
            <a:pPr marL="193675" indent="-171450">
              <a:lnSpc>
                <a:spcPct val="130000"/>
              </a:lnSpc>
              <a:buClr>
                <a:srgbClr val="0070C0"/>
              </a:buClr>
            </a:pPr>
            <a:r>
              <a:rPr lang="en-GB" sz="1200" dirty="0">
                <a:ea typeface="MS PGothic" panose="020B0600070205080204" pitchFamily="34" charset="-128"/>
                <a:cs typeface="Times New Roman" panose="02020603050405020304" pitchFamily="18" charset="0"/>
              </a:rPr>
              <a:t>One in three publicly outline their approach to sustainability outcomes.</a:t>
            </a:r>
          </a:p>
          <a:p>
            <a:pPr marL="193675" indent="-171450">
              <a:lnSpc>
                <a:spcPct val="130000"/>
              </a:lnSpc>
              <a:buClr>
                <a:srgbClr val="0070C0"/>
              </a:buClr>
            </a:pPr>
            <a:r>
              <a:rPr lang="en-GB" sz="1200" dirty="0">
                <a:ea typeface="MS PGothic" panose="020B0600070205080204" pitchFamily="34" charset="-128"/>
                <a:cs typeface="Times New Roman" panose="02020603050405020304" pitchFamily="18" charset="0"/>
              </a:rPr>
              <a:t>The amount of public information is typically higher amongst larger asset owners, those based in Oceania/Europe/Asia and amongst DFIs and sovereign reserves.</a:t>
            </a:r>
          </a:p>
          <a:p>
            <a:pPr marL="182563" lvl="0" indent="-160338">
              <a:lnSpc>
                <a:spcPct val="130000"/>
              </a:lnSpc>
              <a:buClr>
                <a:srgbClr val="0070C0"/>
              </a:buClr>
              <a:buFont typeface="Arial" panose="020B0604020202020204" pitchFamily="34" charset="0"/>
              <a:buChar char="■"/>
            </a:pPr>
            <a:endParaRPr lang="en-GB" sz="1200" dirty="0">
              <a:ea typeface="MS PGothic" panose="020B0600070205080204" pitchFamily="34" charset="-128"/>
              <a:cs typeface="Times New Roman" panose="02020603050405020304" pitchFamily="18" charset="0"/>
            </a:endParaRPr>
          </a:p>
        </p:txBody>
      </p:sp>
      <p:grpSp>
        <p:nvGrpSpPr>
          <p:cNvPr id="16" name="Group 15">
            <a:extLst>
              <a:ext uri="{FF2B5EF4-FFF2-40B4-BE49-F238E27FC236}">
                <a16:creationId xmlns:a16="http://schemas.microsoft.com/office/drawing/2014/main" id="{FDA40EF1-E5D9-02D4-4E56-20D278B21A68}"/>
              </a:ext>
            </a:extLst>
          </p:cNvPr>
          <p:cNvGrpSpPr/>
          <p:nvPr/>
        </p:nvGrpSpPr>
        <p:grpSpPr>
          <a:xfrm>
            <a:off x="4571999" y="2087281"/>
            <a:ext cx="3910693" cy="4053610"/>
            <a:chOff x="4571999" y="2087281"/>
            <a:chExt cx="3910693" cy="4053610"/>
          </a:xfrm>
        </p:grpSpPr>
        <p:pic>
          <p:nvPicPr>
            <p:cNvPr id="11" name="Picture 10" descr="A picture containing bar chart&#10;&#10;Description automatically generated">
              <a:extLst>
                <a:ext uri="{FF2B5EF4-FFF2-40B4-BE49-F238E27FC236}">
                  <a16:creationId xmlns:a16="http://schemas.microsoft.com/office/drawing/2014/main" id="{57D0778C-854E-021B-B2DC-7CFDD2DF40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942"/>
            <a:stretch/>
          </p:blipFill>
          <p:spPr>
            <a:xfrm>
              <a:off x="6929858" y="2221285"/>
              <a:ext cx="1552834" cy="3908052"/>
            </a:xfrm>
            <a:prstGeom prst="rect">
              <a:avLst/>
            </a:prstGeom>
          </p:spPr>
        </p:pic>
        <p:sp>
          <p:nvSpPr>
            <p:cNvPr id="15" name="TextBox 14">
              <a:extLst>
                <a:ext uri="{FF2B5EF4-FFF2-40B4-BE49-F238E27FC236}">
                  <a16:creationId xmlns:a16="http://schemas.microsoft.com/office/drawing/2014/main" id="{443CF3A6-0B7C-5D12-7E88-B65AD67BD69D}"/>
                </a:ext>
              </a:extLst>
            </p:cNvPr>
            <p:cNvSpPr txBox="1"/>
            <p:nvPr/>
          </p:nvSpPr>
          <p:spPr>
            <a:xfrm>
              <a:off x="4571999" y="2087281"/>
              <a:ext cx="2429777" cy="4053610"/>
            </a:xfrm>
            <a:prstGeom prst="rect">
              <a:avLst/>
            </a:prstGeom>
            <a:noFill/>
          </p:spPr>
          <p:txBody>
            <a:bodyPr wrap="square">
              <a:spAutoFit/>
            </a:bodyPr>
            <a:lstStyle/>
            <a:p>
              <a:pPr>
                <a:lnSpc>
                  <a:spcPct val="335000"/>
                </a:lnSpc>
              </a:pPr>
              <a:r>
                <a:rPr lang="en-US" sz="600" dirty="0"/>
                <a:t>Overall approach to RI</a:t>
              </a:r>
            </a:p>
            <a:p>
              <a:pPr>
                <a:lnSpc>
                  <a:spcPct val="335000"/>
                </a:lnSpc>
              </a:pPr>
              <a:r>
                <a:rPr lang="en-GB" sz="600" dirty="0"/>
                <a:t>Approach to stewardship</a:t>
              </a:r>
            </a:p>
            <a:p>
              <a:pPr>
                <a:lnSpc>
                  <a:spcPct val="335000"/>
                </a:lnSpc>
              </a:pPr>
              <a:r>
                <a:rPr lang="en-GB" sz="600" dirty="0"/>
                <a:t>Approach to exclusions</a:t>
              </a:r>
            </a:p>
            <a:p>
              <a:pPr>
                <a:lnSpc>
                  <a:spcPct val="335000"/>
                </a:lnSpc>
              </a:pPr>
              <a:r>
                <a:rPr lang="en-GB" sz="600" dirty="0"/>
                <a:t>Definition of RI &amp; its relationship to invest. Objectives</a:t>
              </a:r>
            </a:p>
            <a:p>
              <a:pPr>
                <a:lnSpc>
                  <a:spcPct val="335000"/>
                </a:lnSpc>
              </a:pPr>
              <a:r>
                <a:rPr lang="en-GB" sz="600" dirty="0"/>
                <a:t>Guidelines on environmental factors</a:t>
              </a:r>
            </a:p>
            <a:p>
              <a:pPr>
                <a:lnSpc>
                  <a:spcPct val="335000"/>
                </a:lnSpc>
              </a:pPr>
              <a:r>
                <a:rPr lang="en-GB" sz="600" dirty="0"/>
                <a:t>Guidelines on governance factors</a:t>
              </a:r>
            </a:p>
            <a:p>
              <a:pPr>
                <a:lnSpc>
                  <a:spcPct val="335000"/>
                </a:lnSpc>
              </a:pPr>
              <a:r>
                <a:rPr lang="en-GB" sz="600" dirty="0"/>
                <a:t>Definition of RI &amp; its relationship to fiduciary duty</a:t>
              </a:r>
            </a:p>
            <a:p>
              <a:pPr>
                <a:lnSpc>
                  <a:spcPct val="335000"/>
                </a:lnSpc>
              </a:pPr>
              <a:r>
                <a:rPr lang="en-GB" sz="600" dirty="0"/>
                <a:t>External reporting related to RI</a:t>
              </a:r>
            </a:p>
            <a:p>
              <a:pPr>
                <a:lnSpc>
                  <a:spcPct val="335000"/>
                </a:lnSpc>
              </a:pPr>
              <a:r>
                <a:rPr lang="en-GB" sz="600" dirty="0"/>
                <a:t>Guidelines on social factors</a:t>
              </a:r>
            </a:p>
            <a:p>
              <a:pPr>
                <a:lnSpc>
                  <a:spcPct val="335000"/>
                </a:lnSpc>
              </a:pPr>
              <a:r>
                <a:rPr lang="en-GB" sz="600" dirty="0"/>
                <a:t>RI governance structure</a:t>
              </a:r>
            </a:p>
            <a:p>
              <a:pPr>
                <a:lnSpc>
                  <a:spcPct val="335000"/>
                </a:lnSpc>
              </a:pPr>
              <a:r>
                <a:rPr lang="en-GB" sz="600" dirty="0"/>
                <a:t>Internal reporting and verification related to RI</a:t>
              </a:r>
            </a:p>
            <a:p>
              <a:pPr>
                <a:lnSpc>
                  <a:spcPct val="335000"/>
                </a:lnSpc>
              </a:pPr>
              <a:r>
                <a:rPr lang="en-GB" sz="600" dirty="0"/>
                <a:t>Approach to sustainability outcomes</a:t>
              </a:r>
            </a:p>
            <a:p>
              <a:pPr>
                <a:lnSpc>
                  <a:spcPct val="335000"/>
                </a:lnSpc>
              </a:pPr>
              <a:r>
                <a:rPr lang="en-GB" sz="600" dirty="0"/>
                <a:t>Asset class-specific investment guidelines for ESG incorporation</a:t>
              </a:r>
            </a:p>
          </p:txBody>
        </p:sp>
      </p:grpSp>
    </p:spTree>
    <p:extLst>
      <p:ext uri="{BB962C8B-B14F-4D97-AF65-F5344CB8AC3E}">
        <p14:creationId xmlns:p14="http://schemas.microsoft.com/office/powerpoint/2010/main" val="1888340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0486927-88E7-4A40-A1F9-CE48C98F3401}"/>
              </a:ext>
            </a:extLst>
          </p:cNvPr>
          <p:cNvSpPr>
            <a:spLocks noGrp="1"/>
          </p:cNvSpPr>
          <p:nvPr>
            <p:ph idx="12"/>
          </p:nvPr>
        </p:nvSpPr>
        <p:spPr>
          <a:xfrm>
            <a:off x="620485" y="1808163"/>
            <a:ext cx="3400797" cy="4352971"/>
          </a:xfrm>
        </p:spPr>
        <p:txBody>
          <a:bodyPr/>
          <a:lstStyle/>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Considering prospective managers' responsible investment credentials is common, but </a:t>
            </a:r>
            <a:r>
              <a:rPr lang="en-GB" sz="1200" i="1" dirty="0">
                <a:effectLst/>
                <a:latin typeface="Arial" panose="020B0604020202020204" pitchFamily="34" charset="0"/>
                <a:ea typeface="MS PGothic" panose="020B0600070205080204" pitchFamily="34" charset="-128"/>
                <a:cs typeface="Times New Roman" panose="02020603050405020304" pitchFamily="18" charset="0"/>
              </a:rPr>
              <a:t>requiring</a:t>
            </a:r>
            <a:r>
              <a:rPr lang="en-GB" sz="1200" dirty="0">
                <a:effectLst/>
                <a:latin typeface="Arial" panose="020B0604020202020204" pitchFamily="34" charset="0"/>
                <a:ea typeface="MS PGothic" panose="020B0600070205080204" pitchFamily="34" charset="-128"/>
                <a:cs typeface="Times New Roman" panose="02020603050405020304" pitchFamily="18" charset="0"/>
              </a:rPr>
              <a:t> that managers undertake specific practices as a condition for selection is much more variable.</a:t>
            </a:r>
          </a:p>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Nearly one in three do not contractually require managers to follow their responsible investment strategy for all or a majority of AUM.</a:t>
            </a:r>
          </a:p>
          <a:p>
            <a:pPr>
              <a:lnSpc>
                <a:spcPct val="107000"/>
              </a:lnSpc>
              <a:spcAft>
                <a:spcPts val="800"/>
              </a:spcAft>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Monitoring a manager’s alignment with the asset owner’s responsible investment strategy is common, but many do not monitor how ESG incorporation affects financial and ESG performance.</a:t>
            </a:r>
          </a:p>
        </p:txBody>
      </p:sp>
      <p:sp>
        <p:nvSpPr>
          <p:cNvPr id="2" name="Title 1">
            <a:extLst>
              <a:ext uri="{FF2B5EF4-FFF2-40B4-BE49-F238E27FC236}">
                <a16:creationId xmlns:a16="http://schemas.microsoft.com/office/drawing/2014/main" id="{D9ED953A-0E2E-480F-BA3E-793A7ADCB80C}"/>
              </a:ext>
            </a:extLst>
          </p:cNvPr>
          <p:cNvSpPr>
            <a:spLocks noGrp="1"/>
          </p:cNvSpPr>
          <p:nvPr>
            <p:ph type="ctrTitle"/>
          </p:nvPr>
        </p:nvSpPr>
        <p:spPr/>
        <p:txBody>
          <a:bodyPr/>
          <a:lstStyle/>
          <a:p>
            <a:r>
              <a:rPr lang="en-GB"/>
              <a:t>Selecting, appointing and monitoring managers</a:t>
            </a:r>
          </a:p>
        </p:txBody>
      </p:sp>
      <p:sp>
        <p:nvSpPr>
          <p:cNvPr id="3" name="Subtitle 2">
            <a:extLst>
              <a:ext uri="{FF2B5EF4-FFF2-40B4-BE49-F238E27FC236}">
                <a16:creationId xmlns:a16="http://schemas.microsoft.com/office/drawing/2014/main" id="{308F9567-A373-47E3-AABD-5EB108705BAB}"/>
              </a:ext>
            </a:extLst>
          </p:cNvPr>
          <p:cNvSpPr>
            <a:spLocks noGrp="1"/>
          </p:cNvSpPr>
          <p:nvPr>
            <p:ph type="subTitle" idx="1"/>
          </p:nvPr>
        </p:nvSpPr>
        <p:spPr/>
        <p:txBody>
          <a:bodyPr/>
          <a:lstStyle/>
          <a:p>
            <a:r>
              <a:rPr lang="en-US"/>
              <a:t>It is crucial that asset owners assess potential managers’ responsible investment credentials, </a:t>
            </a:r>
            <a:r>
              <a:rPr lang="en-US" err="1"/>
              <a:t>formalise</a:t>
            </a:r>
            <a:r>
              <a:rPr lang="en-US"/>
              <a:t> their requirements into contracts and evaluate managers’ responsible investment performance over time.</a:t>
            </a:r>
            <a:endParaRPr lang="en-GB"/>
          </a:p>
        </p:txBody>
      </p:sp>
      <p:sp>
        <p:nvSpPr>
          <p:cNvPr id="5" name="Slide Number Placeholder 4">
            <a:extLst>
              <a:ext uri="{FF2B5EF4-FFF2-40B4-BE49-F238E27FC236}">
                <a16:creationId xmlns:a16="http://schemas.microsoft.com/office/drawing/2014/main" id="{F8CA20E0-362C-40A7-A9F2-BB78DFDC2C93}"/>
              </a:ext>
            </a:extLst>
          </p:cNvPr>
          <p:cNvSpPr>
            <a:spLocks noGrp="1"/>
          </p:cNvSpPr>
          <p:nvPr>
            <p:ph type="sldNum" sz="quarter" idx="4"/>
          </p:nvPr>
        </p:nvSpPr>
        <p:spPr/>
        <p:txBody>
          <a:bodyPr/>
          <a:lstStyle/>
          <a:p>
            <a:fld id="{AB3D6D62-770D-4A03-AB63-5CBA935EDD21}" type="slidenum">
              <a:rPr lang="en-GB" smtClean="0"/>
              <a:pPr/>
              <a:t>6</a:t>
            </a:fld>
            <a:endParaRPr lang="en-GB"/>
          </a:p>
        </p:txBody>
      </p:sp>
      <p:sp>
        <p:nvSpPr>
          <p:cNvPr id="15" name="TextBox 14">
            <a:extLst>
              <a:ext uri="{FF2B5EF4-FFF2-40B4-BE49-F238E27FC236}">
                <a16:creationId xmlns:a16="http://schemas.microsoft.com/office/drawing/2014/main" id="{0313910F-2A18-4A60-A020-00D2F352D6A3}"/>
              </a:ext>
            </a:extLst>
          </p:cNvPr>
          <p:cNvSpPr txBox="1"/>
          <p:nvPr/>
        </p:nvSpPr>
        <p:spPr>
          <a:xfrm>
            <a:off x="4185033" y="1841685"/>
            <a:ext cx="4700582" cy="246221"/>
          </a:xfrm>
          <a:prstGeom prst="rect">
            <a:avLst/>
          </a:prstGeom>
          <a:noFill/>
        </p:spPr>
        <p:txBody>
          <a:bodyPr wrap="square">
            <a:spAutoFit/>
          </a:bodyPr>
          <a:lstStyle/>
          <a:p>
            <a:r>
              <a:rPr lang="en-US" sz="1000" b="1" i="0" u="none" strike="noStrike" baseline="0" dirty="0"/>
              <a:t>Responsible investment practices required when selecting managers:</a:t>
            </a:r>
            <a:endParaRPr lang="en-GB" sz="1000" b="1" dirty="0"/>
          </a:p>
        </p:txBody>
      </p:sp>
      <p:pic>
        <p:nvPicPr>
          <p:cNvPr id="9" name="Picture 8" descr="Chart&#10;&#10;Description automatically generated with medium confidence">
            <a:extLst>
              <a:ext uri="{FF2B5EF4-FFF2-40B4-BE49-F238E27FC236}">
                <a16:creationId xmlns:a16="http://schemas.microsoft.com/office/drawing/2014/main" id="{D81F5D52-59DC-2F71-27F9-9BB1D7FDBF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9135" y="2136359"/>
            <a:ext cx="4076195" cy="4001265"/>
          </a:xfrm>
          <a:prstGeom prst="rect">
            <a:avLst/>
          </a:prstGeom>
        </p:spPr>
      </p:pic>
    </p:spTree>
    <p:extLst>
      <p:ext uri="{BB962C8B-B14F-4D97-AF65-F5344CB8AC3E}">
        <p14:creationId xmlns:p14="http://schemas.microsoft.com/office/powerpoint/2010/main" val="3885805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0486927-88E7-4A40-A1F9-CE48C98F3401}"/>
              </a:ext>
            </a:extLst>
          </p:cNvPr>
          <p:cNvSpPr>
            <a:spLocks noGrp="1"/>
          </p:cNvSpPr>
          <p:nvPr>
            <p:ph idx="12"/>
          </p:nvPr>
        </p:nvSpPr>
        <p:spPr>
          <a:xfrm>
            <a:off x="620485" y="1825625"/>
            <a:ext cx="3287372" cy="4335509"/>
          </a:xfrm>
        </p:spPr>
        <p:txBody>
          <a:bodyPr numCol="1"/>
          <a:lstStyle/>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More than 85% of asset owner boards oversee climate-related challenges in some capacity; 30% engage with beneficiaries to understand their preferences on climate.</a:t>
            </a:r>
          </a:p>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More than 40% of asset owners do not use scenario analysis to assess climate-related risks and opportunities.</a:t>
            </a:r>
          </a:p>
          <a:p>
            <a:pPr>
              <a:lnSpc>
                <a:spcPct val="130000"/>
              </a:lnSpc>
              <a:buClr>
                <a:srgbClr val="0070C0"/>
              </a:buClr>
            </a:pPr>
            <a:r>
              <a:rPr lang="en-GB" sz="1200" dirty="0">
                <a:effectLst/>
                <a:latin typeface="Arial" panose="020B0604020202020204" pitchFamily="34" charset="0"/>
                <a:ea typeface="MS PGothic" panose="020B0600070205080204" pitchFamily="34" charset="-128"/>
                <a:cs typeface="Times New Roman" panose="02020603050405020304" pitchFamily="18" charset="0"/>
              </a:rPr>
              <a:t>Three-quarters of asset owners have taken some steps to implement TCFD recommendations, although fewer than one in ten are doing so across governance, strategy/scenario planning/risk management </a:t>
            </a:r>
            <a:r>
              <a:rPr lang="en-GB" sz="1200" i="1" dirty="0">
                <a:effectLst/>
                <a:latin typeface="Arial" panose="020B0604020202020204" pitchFamily="34" charset="0"/>
                <a:ea typeface="MS PGothic" panose="020B0600070205080204" pitchFamily="34" charset="-128"/>
                <a:cs typeface="Times New Roman" panose="02020603050405020304" pitchFamily="18" charset="0"/>
              </a:rPr>
              <a:t>and</a:t>
            </a:r>
            <a:r>
              <a:rPr lang="en-GB" sz="1200" dirty="0">
                <a:effectLst/>
                <a:latin typeface="Arial" panose="020B0604020202020204" pitchFamily="34" charset="0"/>
                <a:ea typeface="MS PGothic" panose="020B0600070205080204" pitchFamily="34" charset="-128"/>
                <a:cs typeface="Times New Roman" panose="02020603050405020304" pitchFamily="18" charset="0"/>
              </a:rPr>
              <a:t> target setting.</a:t>
            </a:r>
          </a:p>
        </p:txBody>
      </p:sp>
      <p:sp>
        <p:nvSpPr>
          <p:cNvPr id="2" name="Title 1">
            <a:extLst>
              <a:ext uri="{FF2B5EF4-FFF2-40B4-BE49-F238E27FC236}">
                <a16:creationId xmlns:a16="http://schemas.microsoft.com/office/drawing/2014/main" id="{D9ED953A-0E2E-480F-BA3E-793A7ADCB80C}"/>
              </a:ext>
            </a:extLst>
          </p:cNvPr>
          <p:cNvSpPr>
            <a:spLocks noGrp="1"/>
          </p:cNvSpPr>
          <p:nvPr>
            <p:ph type="ctrTitle"/>
          </p:nvPr>
        </p:nvSpPr>
        <p:spPr/>
        <p:txBody>
          <a:bodyPr/>
          <a:lstStyle/>
          <a:p>
            <a:r>
              <a:rPr lang="en-GB" dirty="0"/>
              <a:t>Climate</a:t>
            </a:r>
          </a:p>
        </p:txBody>
      </p:sp>
      <p:sp>
        <p:nvSpPr>
          <p:cNvPr id="3" name="Subtitle 2">
            <a:extLst>
              <a:ext uri="{FF2B5EF4-FFF2-40B4-BE49-F238E27FC236}">
                <a16:creationId xmlns:a16="http://schemas.microsoft.com/office/drawing/2014/main" id="{308F9567-A373-47E3-AABD-5EB108705BAB}"/>
              </a:ext>
            </a:extLst>
          </p:cNvPr>
          <p:cNvSpPr>
            <a:spLocks noGrp="1"/>
          </p:cNvSpPr>
          <p:nvPr>
            <p:ph type="subTitle" idx="1"/>
          </p:nvPr>
        </p:nvSpPr>
        <p:spPr/>
        <p:txBody>
          <a:bodyPr/>
          <a:lstStyle/>
          <a:p>
            <a:r>
              <a:rPr lang="en-US" dirty="0"/>
              <a:t>Climate change is an urgent, existential challenge facing societies, making adaptation and mitigation a priority ESG issue for investors. PRI reporting anchors its climate questions around the TCFD recommendations.</a:t>
            </a:r>
            <a:endParaRPr lang="en-GB" dirty="0"/>
          </a:p>
        </p:txBody>
      </p:sp>
      <p:sp>
        <p:nvSpPr>
          <p:cNvPr id="5" name="Slide Number Placeholder 4">
            <a:extLst>
              <a:ext uri="{FF2B5EF4-FFF2-40B4-BE49-F238E27FC236}">
                <a16:creationId xmlns:a16="http://schemas.microsoft.com/office/drawing/2014/main" id="{F8CA20E0-362C-40A7-A9F2-BB78DFDC2C93}"/>
              </a:ext>
            </a:extLst>
          </p:cNvPr>
          <p:cNvSpPr>
            <a:spLocks noGrp="1"/>
          </p:cNvSpPr>
          <p:nvPr>
            <p:ph type="sldNum" sz="quarter" idx="4"/>
          </p:nvPr>
        </p:nvSpPr>
        <p:spPr/>
        <p:txBody>
          <a:bodyPr/>
          <a:lstStyle/>
          <a:p>
            <a:fld id="{AB3D6D62-770D-4A03-AB63-5CBA935EDD21}" type="slidenum">
              <a:rPr lang="en-GB" smtClean="0"/>
              <a:pPr/>
              <a:t>7</a:t>
            </a:fld>
            <a:endParaRPr lang="en-GB"/>
          </a:p>
        </p:txBody>
      </p:sp>
      <p:sp>
        <p:nvSpPr>
          <p:cNvPr id="12" name="TextBox 11">
            <a:extLst>
              <a:ext uri="{FF2B5EF4-FFF2-40B4-BE49-F238E27FC236}">
                <a16:creationId xmlns:a16="http://schemas.microsoft.com/office/drawing/2014/main" id="{994839C1-3B5E-4509-912A-77608DEAEC33}"/>
              </a:ext>
            </a:extLst>
          </p:cNvPr>
          <p:cNvSpPr txBox="1"/>
          <p:nvPr/>
        </p:nvSpPr>
        <p:spPr>
          <a:xfrm>
            <a:off x="4239057" y="2284705"/>
            <a:ext cx="4335509" cy="246221"/>
          </a:xfrm>
          <a:prstGeom prst="rect">
            <a:avLst/>
          </a:prstGeom>
          <a:noFill/>
        </p:spPr>
        <p:txBody>
          <a:bodyPr wrap="square">
            <a:spAutoFit/>
          </a:bodyPr>
          <a:lstStyle/>
          <a:p>
            <a:r>
              <a:rPr lang="en-US" sz="1000" b="1" i="0" u="none" strike="noStrike" baseline="0" dirty="0"/>
              <a:t>Asset owner disclosures on climate risk:</a:t>
            </a:r>
            <a:endParaRPr lang="en-GB" sz="1000" b="1" dirty="0"/>
          </a:p>
        </p:txBody>
      </p:sp>
      <p:pic>
        <p:nvPicPr>
          <p:cNvPr id="8" name="Picture 7">
            <a:extLst>
              <a:ext uri="{FF2B5EF4-FFF2-40B4-BE49-F238E27FC236}">
                <a16:creationId xmlns:a16="http://schemas.microsoft.com/office/drawing/2014/main" id="{45507E52-56B9-C042-D706-082AE91CA264}"/>
              </a:ext>
            </a:extLst>
          </p:cNvPr>
          <p:cNvPicPr>
            <a:picLocks noChangeAspect="1"/>
          </p:cNvPicPr>
          <p:nvPr/>
        </p:nvPicPr>
        <p:blipFill rotWithShape="1">
          <a:blip r:embed="rId2">
            <a:extLst>
              <a:ext uri="{28A0092B-C50C-407E-A947-70E740481C1C}">
                <a14:useLocalDpi xmlns:a14="http://schemas.microsoft.com/office/drawing/2010/main" val="0"/>
              </a:ext>
            </a:extLst>
          </a:blip>
          <a:srcRect l="27357" t="26621" r="27358" b="54105"/>
          <a:stretch/>
        </p:blipFill>
        <p:spPr>
          <a:xfrm>
            <a:off x="4167738" y="2642976"/>
            <a:ext cx="4095277" cy="2466684"/>
          </a:xfrm>
          <a:prstGeom prst="rect">
            <a:avLst/>
          </a:prstGeom>
        </p:spPr>
      </p:pic>
    </p:spTree>
    <p:extLst>
      <p:ext uri="{BB962C8B-B14F-4D97-AF65-F5344CB8AC3E}">
        <p14:creationId xmlns:p14="http://schemas.microsoft.com/office/powerpoint/2010/main" val="3833935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39BCA-58C5-4693-96C1-76E04FB30555}"/>
              </a:ext>
            </a:extLst>
          </p:cNvPr>
          <p:cNvSpPr>
            <a:spLocks noGrp="1"/>
          </p:cNvSpPr>
          <p:nvPr>
            <p:ph type="ctrTitle"/>
          </p:nvPr>
        </p:nvSpPr>
        <p:spPr/>
        <p:txBody>
          <a:bodyPr/>
          <a:lstStyle/>
          <a:p>
            <a:r>
              <a:rPr lang="en-GB" dirty="0"/>
              <a:t>Next steps for the PRI</a:t>
            </a:r>
          </a:p>
        </p:txBody>
      </p:sp>
      <p:sp>
        <p:nvSpPr>
          <p:cNvPr id="4" name="Content Placeholder 3">
            <a:extLst>
              <a:ext uri="{FF2B5EF4-FFF2-40B4-BE49-F238E27FC236}">
                <a16:creationId xmlns:a16="http://schemas.microsoft.com/office/drawing/2014/main" id="{78EA2B1C-7F23-445F-9D58-6C0D12974839}"/>
              </a:ext>
            </a:extLst>
          </p:cNvPr>
          <p:cNvSpPr>
            <a:spLocks noGrp="1"/>
          </p:cNvSpPr>
          <p:nvPr>
            <p:ph idx="12"/>
          </p:nvPr>
        </p:nvSpPr>
        <p:spPr/>
        <p:txBody>
          <a:bodyPr/>
          <a:lstStyle/>
          <a:p>
            <a:pPr marL="0" indent="0">
              <a:buNone/>
            </a:pPr>
            <a:r>
              <a:rPr lang="en-GB" sz="1200" dirty="0"/>
              <a:t>To further support asset owner signatories, the PRI will add to its existing asset owner resources by providing:</a:t>
            </a:r>
            <a:br>
              <a:rPr lang="en-GB" sz="1200" dirty="0"/>
            </a:br>
            <a:endParaRPr lang="en-GB" sz="1200" dirty="0"/>
          </a:p>
          <a:p>
            <a:r>
              <a:rPr lang="en-GB" sz="1200" dirty="0"/>
              <a:t>guidance and case studies on incorporating responsible investment into investment mandates;</a:t>
            </a:r>
          </a:p>
          <a:p>
            <a:r>
              <a:rPr lang="en-GB" sz="1200" dirty="0"/>
              <a:t>additional support on implementing the TCFD recommendations;</a:t>
            </a:r>
          </a:p>
          <a:p>
            <a:r>
              <a:rPr lang="en-GB" sz="1200" dirty="0"/>
              <a:t>case studies on how to consider human rights;</a:t>
            </a:r>
          </a:p>
          <a:p>
            <a:r>
              <a:rPr lang="en-GB" sz="1200" dirty="0"/>
              <a:t>opportunities to join collaborative engagements on social issues;</a:t>
            </a:r>
          </a:p>
          <a:p>
            <a:r>
              <a:rPr lang="en-GB" sz="1200" dirty="0"/>
              <a:t>dedicated resources for smaller asset owners;</a:t>
            </a:r>
          </a:p>
          <a:p>
            <a:r>
              <a:rPr lang="en-GB" sz="1200" dirty="0"/>
              <a:t>resources on how to align passive investments with responsible investment principles.</a:t>
            </a:r>
          </a:p>
        </p:txBody>
      </p:sp>
      <p:sp>
        <p:nvSpPr>
          <p:cNvPr id="5" name="Slide Number Placeholder 4">
            <a:extLst>
              <a:ext uri="{FF2B5EF4-FFF2-40B4-BE49-F238E27FC236}">
                <a16:creationId xmlns:a16="http://schemas.microsoft.com/office/drawing/2014/main" id="{4A62897E-7A5E-49FD-A0BE-801A3997CD62}"/>
              </a:ext>
            </a:extLst>
          </p:cNvPr>
          <p:cNvSpPr>
            <a:spLocks noGrp="1"/>
          </p:cNvSpPr>
          <p:nvPr>
            <p:ph type="sldNum" sz="quarter" idx="4"/>
          </p:nvPr>
        </p:nvSpPr>
        <p:spPr/>
        <p:txBody>
          <a:bodyPr/>
          <a:lstStyle/>
          <a:p>
            <a:fld id="{AB3D6D62-770D-4A03-AB63-5CBA935EDD21}" type="slidenum">
              <a:rPr lang="en-GB" smtClean="0"/>
              <a:pPr/>
              <a:t>8</a:t>
            </a:fld>
            <a:endParaRPr lang="en-GB"/>
          </a:p>
        </p:txBody>
      </p:sp>
      <p:sp>
        <p:nvSpPr>
          <p:cNvPr id="7" name="Rectangle 6">
            <a:hlinkClick r:id="rId2"/>
            <a:extLst>
              <a:ext uri="{FF2B5EF4-FFF2-40B4-BE49-F238E27FC236}">
                <a16:creationId xmlns:a16="http://schemas.microsoft.com/office/drawing/2014/main" id="{34846E38-F30A-41F9-B34A-4B388BEEBD3A}"/>
              </a:ext>
            </a:extLst>
          </p:cNvPr>
          <p:cNvSpPr/>
          <p:nvPr/>
        </p:nvSpPr>
        <p:spPr>
          <a:xfrm>
            <a:off x="5729067" y="5482612"/>
            <a:ext cx="2794448" cy="292388"/>
          </a:xfrm>
          <a:prstGeom prst="rect">
            <a:avLst/>
          </a:prstGeom>
          <a:solidFill>
            <a:schemeClr val="tx2"/>
          </a:solidFill>
        </p:spPr>
        <p:txBody>
          <a:bodyPr wrap="square">
            <a:spAutoFit/>
          </a:bodyPr>
          <a:lstStyle/>
          <a:p>
            <a:pPr algn="ctr" defTabSz="914126"/>
            <a:r>
              <a:rPr lang="en-GB" sz="1300" dirty="0">
                <a:solidFill>
                  <a:schemeClr val="bg1"/>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unpri.org/asset-owner-action</a:t>
            </a:r>
            <a:endParaRPr lang="en-GB" sz="1300" dirty="0">
              <a:solidFill>
                <a:schemeClr val="bg1"/>
              </a:solidFill>
              <a:latin typeface="Arial" panose="020B0604020202020204" pitchFamily="34" charset="0"/>
              <a:cs typeface="Arial" panose="020B0604020202020204" pitchFamily="34" charset="0"/>
            </a:endParaRPr>
          </a:p>
        </p:txBody>
      </p:sp>
      <p:pic>
        <p:nvPicPr>
          <p:cNvPr id="11" name="Picture 10">
            <a:hlinkClick r:id="rId2"/>
            <a:extLst>
              <a:ext uri="{FF2B5EF4-FFF2-40B4-BE49-F238E27FC236}">
                <a16:creationId xmlns:a16="http://schemas.microsoft.com/office/drawing/2014/main" id="{AFBBF549-BD92-0F72-861B-C4E97F9BEB10}"/>
              </a:ext>
            </a:extLst>
          </p:cNvPr>
          <p:cNvPicPr>
            <a:picLocks noChangeAspect="1"/>
          </p:cNvPicPr>
          <p:nvPr/>
        </p:nvPicPr>
        <p:blipFill>
          <a:blip r:embed="rId3"/>
          <a:stretch>
            <a:fillRect/>
          </a:stretch>
        </p:blipFill>
        <p:spPr>
          <a:xfrm>
            <a:off x="4980214" y="1680042"/>
            <a:ext cx="3948764" cy="3948764"/>
          </a:xfrm>
          <a:prstGeom prst="rect">
            <a:avLst/>
          </a:prstGeom>
        </p:spPr>
      </p:pic>
    </p:spTree>
    <p:extLst>
      <p:ext uri="{BB962C8B-B14F-4D97-AF65-F5344CB8AC3E}">
        <p14:creationId xmlns:p14="http://schemas.microsoft.com/office/powerpoint/2010/main" val="2760378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39BCA-58C5-4693-96C1-76E04FB30555}"/>
              </a:ext>
            </a:extLst>
          </p:cNvPr>
          <p:cNvSpPr>
            <a:spLocks noGrp="1"/>
          </p:cNvSpPr>
          <p:nvPr>
            <p:ph type="ctrTitle"/>
          </p:nvPr>
        </p:nvSpPr>
        <p:spPr/>
        <p:txBody>
          <a:bodyPr/>
          <a:lstStyle/>
          <a:p>
            <a:r>
              <a:rPr lang="en-GB" dirty="0"/>
              <a:t>Key comments</a:t>
            </a:r>
          </a:p>
        </p:txBody>
      </p:sp>
      <p:sp>
        <p:nvSpPr>
          <p:cNvPr id="4" name="Content Placeholder 3">
            <a:extLst>
              <a:ext uri="{FF2B5EF4-FFF2-40B4-BE49-F238E27FC236}">
                <a16:creationId xmlns:a16="http://schemas.microsoft.com/office/drawing/2014/main" id="{78EA2B1C-7F23-445F-9D58-6C0D12974839}"/>
              </a:ext>
            </a:extLst>
          </p:cNvPr>
          <p:cNvSpPr>
            <a:spLocks noGrp="1"/>
          </p:cNvSpPr>
          <p:nvPr>
            <p:ph idx="12"/>
          </p:nvPr>
        </p:nvSpPr>
        <p:spPr>
          <a:xfrm>
            <a:off x="620486" y="1808163"/>
            <a:ext cx="6299604" cy="4528280"/>
          </a:xfrm>
        </p:spPr>
        <p:txBody>
          <a:bodyPr/>
          <a:lstStyle/>
          <a:p>
            <a:pPr marL="0" indent="0">
              <a:buNone/>
            </a:pPr>
            <a:r>
              <a:rPr lang="en-AU" altLang="en-US" sz="1100" b="1" u="sng" dirty="0">
                <a:solidFill>
                  <a:srgbClr val="0070C0"/>
                </a:solidFill>
                <a:ea typeface="Calibri" panose="020F0502020204030204" pitchFamily="34" charset="0"/>
              </a:rPr>
              <a:t>Role of the reporting framework data</a:t>
            </a:r>
          </a:p>
          <a:p>
            <a:pPr marL="0" indent="0">
              <a:buNone/>
            </a:pPr>
            <a:r>
              <a:rPr lang="en-AU" altLang="en-US" sz="1100" dirty="0">
                <a:ea typeface="Calibri" panose="020F0502020204030204" pitchFamily="34" charset="0"/>
              </a:rPr>
              <a:t>“The PRI Reporting Framework continues to fulfil a number of important roles in evolving responsible investment.  From this assessment, the PRI has also been able to gather more targeted insights into how it can best support its signatories in strengthening the incorporation of ESG into contractual requirements, integration practices for </a:t>
            </a:r>
            <a:r>
              <a:rPr lang="en-AU" altLang="en-US" sz="1100" dirty="0"/>
              <a:t>social issues, meeting the full requirements of the TCFD reporting framework and monitoring of stewardship practices.”</a:t>
            </a:r>
            <a:r>
              <a:rPr lang="en-GB" sz="1100" dirty="0"/>
              <a:t> </a:t>
            </a:r>
            <a:br>
              <a:rPr lang="en-GB" sz="1100" dirty="0"/>
            </a:br>
            <a:r>
              <a:rPr lang="en-GB" sz="1100" dirty="0"/>
              <a:t>- </a:t>
            </a:r>
            <a:r>
              <a:rPr lang="en-GB" sz="1100" b="1" dirty="0"/>
              <a:t>Kylie Molinaro, LUCRF &amp; Chair PRI Asset Owner Advisory Committee </a:t>
            </a:r>
          </a:p>
          <a:p>
            <a:pPr marL="0" indent="0">
              <a:buNone/>
            </a:pPr>
            <a:endParaRPr lang="en-GB" sz="1100" b="1" dirty="0">
              <a:solidFill>
                <a:srgbClr val="0070C0"/>
              </a:solidFill>
            </a:endParaRPr>
          </a:p>
          <a:p>
            <a:pPr marL="0" indent="0">
              <a:buNone/>
            </a:pPr>
            <a:r>
              <a:rPr lang="en-US" sz="1100" b="1" u="sng" dirty="0">
                <a:solidFill>
                  <a:srgbClr val="0070C0"/>
                </a:solidFill>
              </a:rPr>
              <a:t>Emerging tools to help asset owners </a:t>
            </a:r>
          </a:p>
          <a:p>
            <a:pPr marL="0" indent="0" algn="l">
              <a:buNone/>
            </a:pPr>
            <a:r>
              <a:rPr lang="en-US" sz="1100" dirty="0"/>
              <a:t>“Asset owners have an increasing number of tools and guides to address gaps in practices. The Investor Agenda’s Climate Action Plans Expectations Ladder and Guidance, the ICGN’s updated model mandate and PRI’s own work on the selection, appointment and monitoring of asset managers are all examples of resources that can support </a:t>
            </a:r>
            <a:r>
              <a:rPr lang="en-GB" sz="1100" dirty="0"/>
              <a:t>asset owner action.</a:t>
            </a:r>
          </a:p>
          <a:p>
            <a:pPr marL="0" indent="0" algn="l">
              <a:lnSpc>
                <a:spcPct val="100000"/>
              </a:lnSpc>
              <a:spcBef>
                <a:spcPts val="0"/>
              </a:spcBef>
              <a:buNone/>
            </a:pPr>
            <a:r>
              <a:rPr lang="en-GB" altLang="en-US" sz="1100" b="1" dirty="0"/>
              <a:t>- David Atkins, CEO PRI</a:t>
            </a:r>
            <a:endParaRPr lang="en-AU" altLang="en-US" sz="1100" b="1" dirty="0"/>
          </a:p>
          <a:p>
            <a:pPr marL="0" marR="0" lvl="0" indent="0" algn="l" defTabSz="914400" rtl="0" eaLnBrk="0" fontAlgn="base" latinLnBrk="0" hangingPunct="0">
              <a:lnSpc>
                <a:spcPct val="100000"/>
              </a:lnSpc>
              <a:spcBef>
                <a:spcPct val="0"/>
              </a:spcBef>
              <a:spcAft>
                <a:spcPct val="0"/>
              </a:spcAft>
              <a:buClrTx/>
              <a:buSzTx/>
              <a:buFontTx/>
              <a:buNone/>
              <a:tabLst/>
            </a:pPr>
            <a:endParaRPr lang="en-GB" sz="1100" b="1" dirty="0">
              <a:solidFill>
                <a:srgbClr val="0070C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lang="en-GB" sz="1100" b="1" dirty="0">
              <a:solidFill>
                <a:srgbClr val="0070C0"/>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lang="en-GB" sz="1100" b="1" u="sng" dirty="0">
                <a:solidFill>
                  <a:srgbClr val="0070C0"/>
                </a:solidFill>
              </a:rPr>
              <a:t>Changing approaches</a:t>
            </a:r>
          </a:p>
          <a:p>
            <a:pPr marL="0" marR="0" lvl="0" indent="0" algn="l" defTabSz="914400" rtl="0" eaLnBrk="0" fontAlgn="base" latinLnBrk="0" hangingPunct="0">
              <a:lnSpc>
                <a:spcPct val="100000"/>
              </a:lnSpc>
              <a:spcBef>
                <a:spcPct val="0"/>
              </a:spcBef>
              <a:spcAft>
                <a:spcPct val="0"/>
              </a:spcAft>
              <a:buClrTx/>
              <a:buSzTx/>
              <a:buFontTx/>
              <a:buNone/>
              <a:tabLst/>
            </a:pPr>
            <a:endParaRPr lang="en-GB" sz="1100" b="1" dirty="0">
              <a:solidFill>
                <a:srgbClr val="0070C0"/>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1100" dirty="0"/>
              <a:t>“We have seen some asset owners that initially had their responsible investment policy set to divestment from certain sectors or negative screening, recently change to active engagement and impact investing. They are increasingly </a:t>
            </a:r>
            <a:r>
              <a:rPr lang="en-US" sz="1100" dirty="0" err="1"/>
              <a:t>recognising</a:t>
            </a:r>
            <a:r>
              <a:rPr lang="en-US" sz="1100" dirty="0"/>
              <a:t> the power of active ownership and engagement, and asking themselves – are we part of the problem or solution?” </a:t>
            </a:r>
          </a:p>
          <a:p>
            <a:pPr marL="0" marR="0" lvl="0" indent="0" algn="l" defTabSz="914400" rtl="0" eaLnBrk="0" fontAlgn="base" latinLnBrk="0" hangingPunct="0">
              <a:lnSpc>
                <a:spcPct val="100000"/>
              </a:lnSpc>
              <a:spcBef>
                <a:spcPct val="0"/>
              </a:spcBef>
              <a:spcAft>
                <a:spcPct val="0"/>
              </a:spcAft>
              <a:buClrTx/>
              <a:buSzTx/>
              <a:buFontTx/>
              <a:buNone/>
              <a:tabLst/>
            </a:pPr>
            <a:r>
              <a:rPr lang="en-US" sz="1100" b="1" dirty="0"/>
              <a:t>- Geri McMahon (Partner, Co-head of Responsible Investment, Aon)</a:t>
            </a:r>
            <a:endParaRPr lang="en-GB" sz="1100" b="1" dirty="0"/>
          </a:p>
        </p:txBody>
      </p:sp>
      <p:sp>
        <p:nvSpPr>
          <p:cNvPr id="5" name="Slide Number Placeholder 4">
            <a:extLst>
              <a:ext uri="{FF2B5EF4-FFF2-40B4-BE49-F238E27FC236}">
                <a16:creationId xmlns:a16="http://schemas.microsoft.com/office/drawing/2014/main" id="{4A62897E-7A5E-49FD-A0BE-801A3997CD62}"/>
              </a:ext>
            </a:extLst>
          </p:cNvPr>
          <p:cNvSpPr>
            <a:spLocks noGrp="1"/>
          </p:cNvSpPr>
          <p:nvPr>
            <p:ph type="sldNum" sz="quarter" idx="4"/>
          </p:nvPr>
        </p:nvSpPr>
        <p:spPr/>
        <p:txBody>
          <a:bodyPr/>
          <a:lstStyle/>
          <a:p>
            <a:fld id="{AB3D6D62-770D-4A03-AB63-5CBA935EDD21}" type="slidenum">
              <a:rPr lang="en-GB" smtClean="0"/>
              <a:pPr/>
              <a:t>9</a:t>
            </a:fld>
            <a:endParaRPr lang="en-GB"/>
          </a:p>
        </p:txBody>
      </p:sp>
      <p:pic>
        <p:nvPicPr>
          <p:cNvPr id="6" name="Picture 5">
            <a:extLst>
              <a:ext uri="{FF2B5EF4-FFF2-40B4-BE49-F238E27FC236}">
                <a16:creationId xmlns:a16="http://schemas.microsoft.com/office/drawing/2014/main" id="{77931DEA-3C66-CDF1-188C-06E8A894CA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6937" y="5473983"/>
            <a:ext cx="755755" cy="286360"/>
          </a:xfrm>
          <a:prstGeom prst="rect">
            <a:avLst/>
          </a:prstGeom>
        </p:spPr>
      </p:pic>
      <p:pic>
        <p:nvPicPr>
          <p:cNvPr id="11" name="Picture 10">
            <a:extLst>
              <a:ext uri="{FF2B5EF4-FFF2-40B4-BE49-F238E27FC236}">
                <a16:creationId xmlns:a16="http://schemas.microsoft.com/office/drawing/2014/main" id="{F78DB9E6-9EA3-86B2-EFEE-12524F4218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1132" y="3788288"/>
            <a:ext cx="1207587" cy="424892"/>
          </a:xfrm>
          <a:prstGeom prst="rect">
            <a:avLst/>
          </a:prstGeom>
        </p:spPr>
      </p:pic>
      <p:pic>
        <p:nvPicPr>
          <p:cNvPr id="12" name="Picture 11" descr="Text&#10;&#10;Description automatically generated">
            <a:extLst>
              <a:ext uri="{FF2B5EF4-FFF2-40B4-BE49-F238E27FC236}">
                <a16:creationId xmlns:a16="http://schemas.microsoft.com/office/drawing/2014/main" id="{9687D1EC-3C5F-84D8-4D61-0F0DB556EA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92834" y="2166697"/>
            <a:ext cx="1430680" cy="505507"/>
          </a:xfrm>
          <a:prstGeom prst="rect">
            <a:avLst/>
          </a:prstGeom>
        </p:spPr>
      </p:pic>
    </p:spTree>
    <p:extLst>
      <p:ext uri="{BB962C8B-B14F-4D97-AF65-F5344CB8AC3E}">
        <p14:creationId xmlns:p14="http://schemas.microsoft.com/office/powerpoint/2010/main" val="2818711295"/>
      </p:ext>
    </p:extLst>
  </p:cSld>
  <p:clrMapOvr>
    <a:masterClrMapping/>
  </p:clrMapOvr>
</p:sld>
</file>

<file path=ppt/theme/theme1.xml><?xml version="1.0" encoding="utf-8"?>
<a:theme xmlns:a="http://schemas.openxmlformats.org/drawingml/2006/main" name="Office Theme">
  <a:themeElements>
    <a:clrScheme name="PRI palette">
      <a:dk1>
        <a:srgbClr val="000000"/>
      </a:dk1>
      <a:lt1>
        <a:sysClr val="window" lastClr="FFFFFF"/>
      </a:lt1>
      <a:dk2>
        <a:srgbClr val="0050A0"/>
      </a:dk2>
      <a:lt2>
        <a:srgbClr val="E7E6E6"/>
      </a:lt2>
      <a:accent1>
        <a:srgbClr val="00B0F0"/>
      </a:accent1>
      <a:accent2>
        <a:srgbClr val="57D3FF"/>
      </a:accent2>
      <a:accent3>
        <a:srgbClr val="00AFF0"/>
      </a:accent3>
      <a:accent4>
        <a:srgbClr val="008CC8"/>
      </a:accent4>
      <a:accent5>
        <a:srgbClr val="0050A0"/>
      </a:accent5>
      <a:accent6>
        <a:srgbClr val="003870"/>
      </a:accent6>
      <a:hlink>
        <a:srgbClr val="00B0F0"/>
      </a:hlink>
      <a:folHlink>
        <a:srgbClr val="00AFF0"/>
      </a:folHlink>
    </a:clrScheme>
    <a:fontScheme name="PRI">
      <a:majorFont>
        <a:latin typeface="Arial Black"/>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D664DB7-4817-4EAF-9700-FE854D30CB7B}" vid="{5EEA8125-D0DF-45DA-810E-B51AC4C22B52}"/>
    </a:ext>
  </a:extLst>
</a:theme>
</file>

<file path=ppt/theme/theme2.xml><?xml version="1.0" encoding="utf-8"?>
<a:theme xmlns:a="http://schemas.openxmlformats.org/drawingml/2006/main" name="Aon-ppt-guide-Screen-16x9 2018">
  <a:themeElements>
    <a:clrScheme name="PRI Colours">
      <a:dk1>
        <a:srgbClr val="000000"/>
      </a:dk1>
      <a:lt1>
        <a:srgbClr val="FFFFFF"/>
      </a:lt1>
      <a:dk2>
        <a:srgbClr val="242852"/>
      </a:dk2>
      <a:lt2>
        <a:srgbClr val="ACCBF9"/>
      </a:lt2>
      <a:accent1>
        <a:srgbClr val="00AFF0"/>
      </a:accent1>
      <a:accent2>
        <a:srgbClr val="008CD1"/>
      </a:accent2>
      <a:accent3>
        <a:srgbClr val="0050A0"/>
      </a:accent3>
      <a:accent4>
        <a:srgbClr val="0D3466"/>
      </a:accent4>
      <a:accent5>
        <a:srgbClr val="021B3E"/>
      </a:accent5>
      <a:accent6>
        <a:srgbClr val="70C7E4"/>
      </a:accent6>
      <a:hlink>
        <a:srgbClr val="A9A9A8"/>
      </a:hlink>
      <a:folHlink>
        <a:srgbClr val="1A1918"/>
      </a:folHlink>
    </a:clrScheme>
    <a:fontScheme name="Aon_PowerPoint_Template_NoImage-3-0">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0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08" charset="-128"/>
          </a:defRPr>
        </a:defPPr>
      </a:lstStyle>
    </a:lnDef>
  </a:objectDefaults>
  <a:extraClrSchemeLst>
    <a:extraClrScheme>
      <a:clrScheme name="Aon_PowerPoint_Template_NoImage-3-0 1">
        <a:dk1>
          <a:srgbClr val="000000"/>
        </a:dk1>
        <a:lt1>
          <a:srgbClr val="FFFFFF"/>
        </a:lt1>
        <a:dk2>
          <a:srgbClr val="5EB6E4"/>
        </a:dk2>
        <a:lt2>
          <a:srgbClr val="4D4F53"/>
        </a:lt2>
        <a:accent1>
          <a:srgbClr val="C9CAC8"/>
        </a:accent1>
        <a:accent2>
          <a:srgbClr val="7AB800"/>
        </a:accent2>
        <a:accent3>
          <a:srgbClr val="FFFFFF"/>
        </a:accent3>
        <a:accent4>
          <a:srgbClr val="000000"/>
        </a:accent4>
        <a:accent5>
          <a:srgbClr val="E1E1E0"/>
        </a:accent5>
        <a:accent6>
          <a:srgbClr val="6EA600"/>
        </a:accent6>
        <a:hlink>
          <a:srgbClr val="F0AB00"/>
        </a:hlink>
        <a:folHlink>
          <a:srgbClr val="D3CD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BF4F9E61-2984-4D6F-A143-F437F1B8970D}" vid="{AC95641A-96E6-4B89-88BD-30E344BCE58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1f2cb5e-90ed-446c-b55a-c8efd3225fcc" xsi:nil="true"/>
    <SharedWithUsers xmlns="e02a590a-725c-406e-a4ef-1c446b515d9c">
      <UserInfo>
        <DisplayName>Trina Jackson</DisplayName>
        <AccountId>2687</AccountId>
        <AccountType/>
      </UserInfo>
    </SharedWithUsers>
    <lcf76f155ced4ddcb4097134ff3c332f xmlns="2b49290c-5173-49e6-8c3a-d8a03be9869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78789D2D8160D4BA6BB87DDFC0DE851" ma:contentTypeVersion="17" ma:contentTypeDescription="Create a new document." ma:contentTypeScope="" ma:versionID="39fa788d19d5866a2fb822ae72bef61c">
  <xsd:schema xmlns:xsd="http://www.w3.org/2001/XMLSchema" xmlns:xs="http://www.w3.org/2001/XMLSchema" xmlns:p="http://schemas.microsoft.com/office/2006/metadata/properties" xmlns:ns2="e02a590a-725c-406e-a4ef-1c446b515d9c" xmlns:ns3="d1f2cb5e-90ed-446c-b55a-c8efd3225fcc" xmlns:ns4="2b49290c-5173-49e6-8c3a-d8a03be9869f" targetNamespace="http://schemas.microsoft.com/office/2006/metadata/properties" ma:root="true" ma:fieldsID="83ad32ca998fc74c36c65734b60294b3" ns2:_="" ns3:_="" ns4:_="">
    <xsd:import namespace="e02a590a-725c-406e-a4ef-1c446b515d9c"/>
    <xsd:import namespace="d1f2cb5e-90ed-446c-b55a-c8efd3225fcc"/>
    <xsd:import namespace="2b49290c-5173-49e6-8c3a-d8a03be9869f"/>
    <xsd:element name="properties">
      <xsd:complexType>
        <xsd:sequence>
          <xsd:element name="documentManagement">
            <xsd:complexType>
              <xsd:all>
                <xsd:element ref="ns2:SharedWithUsers" minOccurs="0"/>
                <xsd:element ref="ns2:SharingHintHash" minOccurs="0"/>
                <xsd:element ref="ns3:SharedWithDetails"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element ref="ns4:MediaLengthInSeconds" minOccurs="0"/>
                <xsd:element ref="ns4: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2a590a-725c-406e-a4ef-1c446b515d9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1f2cb5e-90ed-446c-b55a-c8efd3225fcc" elementFormDefault="qualified">
    <xsd:import namespace="http://schemas.microsoft.com/office/2006/documentManagement/types"/>
    <xsd:import namespace="http://schemas.microsoft.com/office/infopath/2007/PartnerControls"/>
    <xsd:element name="SharedWithDetails" ma:index="10"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3c09748c-ffa1-40e6-81ea-584adcb248df}" ma:internalName="TaxCatchAll" ma:showField="CatchAllData" ma:web="d1f2cb5e-90ed-446c-b55a-c8efd3225fc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b49290c-5173-49e6-8c3a-d8a03be9869f"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c3e079f-49a6-4469-a386-52a810ba0905"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DE3B7E-D747-4179-85FB-58D107BFC6AB}">
  <ds:schemaRefs>
    <ds:schemaRef ds:uri="http://purl.org/dc/dcmitype/"/>
    <ds:schemaRef ds:uri="http://schemas.microsoft.com/office/2006/documentManagement/types"/>
    <ds:schemaRef ds:uri="e02a590a-725c-406e-a4ef-1c446b515d9c"/>
    <ds:schemaRef ds:uri="http://purl.org/dc/elements/1.1/"/>
    <ds:schemaRef ds:uri="2b49290c-5173-49e6-8c3a-d8a03be9869f"/>
    <ds:schemaRef ds:uri="http://purl.org/dc/terms/"/>
    <ds:schemaRef ds:uri="d1f2cb5e-90ed-446c-b55a-c8efd3225fcc"/>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97E1CEC-97C8-4767-A8DC-22F4D702C7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02a590a-725c-406e-a4ef-1c446b515d9c"/>
    <ds:schemaRef ds:uri="d1f2cb5e-90ed-446c-b55a-c8efd3225fcc"/>
    <ds:schemaRef ds:uri="2b49290c-5173-49e6-8c3a-d8a03be986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325566-E5A8-4D61-B5C6-FC87056D59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4544</TotalTime>
  <Words>1582</Words>
  <Application>Microsoft Office PowerPoint</Application>
  <PresentationFormat>On-screen Show (4:3)</PresentationFormat>
  <Paragraphs>119</Paragraphs>
  <Slides>12</Slides>
  <Notes>3</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Office Theme</vt:lpstr>
      <vt:lpstr>Aon-ppt-guide-Screen-16x9 2018</vt:lpstr>
      <vt:lpstr>Inside PRI data:  asset owner action</vt:lpstr>
      <vt:lpstr>Key findings</vt:lpstr>
      <vt:lpstr>About this report</vt:lpstr>
      <vt:lpstr>Statements from the top</vt:lpstr>
      <vt:lpstr>Policies</vt:lpstr>
      <vt:lpstr>Selecting, appointing and monitoring managers</vt:lpstr>
      <vt:lpstr>Climate</vt:lpstr>
      <vt:lpstr>Next steps for the PRI</vt:lpstr>
      <vt:lpstr>Key comments</vt:lpstr>
      <vt:lpstr>Appendix</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Inside PRI data: asset owner action</dc:title>
  <dc:creator>Mark Kolmar</dc:creator>
  <cp:lastModifiedBy>Alessandro Boaretto</cp:lastModifiedBy>
  <cp:revision>18</cp:revision>
  <dcterms:created xsi:type="dcterms:W3CDTF">2022-05-24T10:49:22Z</dcterms:created>
  <dcterms:modified xsi:type="dcterms:W3CDTF">2022-08-15T13:49:58Z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0x010100D78789D2D8160D4BA6BB87DDFC0DE851</vt:lpwstr>
  </property>
  <property fmtid="{D5CDD505-2E9C-101B-9397-08002B2CF9AE}" pid="3" name="TaxKeyword">
    <vt:lpwstr/>
  </property>
  <property fmtid="{D5CDD505-2E9C-101B-9397-08002B2CF9AE}" pid="4" name="MediaServiceImageTags">
    <vt:lpwstr/>
  </property>
</Properties>
</file>